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1"/>
  </p:sldMasterIdLst>
  <p:sldIdLst>
    <p:sldId id="256" r:id="rId2"/>
    <p:sldId id="257" r:id="rId3"/>
    <p:sldId id="258" r:id="rId4"/>
    <p:sldId id="260" r:id="rId5"/>
    <p:sldId id="259" r:id="rId6"/>
    <p:sldId id="263" r:id="rId7"/>
    <p:sldId id="264" r:id="rId8"/>
    <p:sldId id="261" r:id="rId9"/>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8C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7E1C9E-2571-4C07-9AED-EE4D5D6F13EC}" v="57" dt="2021-03-23T13:39:19.210"/>
    <p1510:client id="{15B9C83F-7247-B1E7-74FF-A1FDDAF51704}" v="222" dt="2021-04-02T20:22:18.995"/>
    <p1510:client id="{5DA2AF84-2E9F-5018-7DDF-8819E3536633}" v="47" dt="2021-04-02T19:46:28.112"/>
    <p1510:client id="{61B1E2BB-95C6-6BB8-81A9-D19C6939D818}" v="68" dt="2021-04-01T15:14:42.839"/>
    <p1510:client id="{7748CBB3-2695-03F1-EBFA-FFC678DD188F}" v="429" dt="2021-04-02T12:22:10.181"/>
    <p1510:client id="{7D91CC48-340F-3F22-7E75-7D185F96C4C8}" v="302" dt="2021-04-01T21:22:24.923"/>
    <p1510:client id="{870FB89F-0048-B000-BBC1-AF044DA49671}" v="36" dt="2021-03-26T14:07:27.644"/>
    <p1510:client id="{963FBA9F-E062-B000-F89D-314EE67F6428}" v="304" dt="2021-04-02T09:34:03.214"/>
    <p1510:client id="{A2909549-924C-7857-50C9-9A76BC9A37F7}" v="1" dt="2021-04-02T18:32:31.097"/>
    <p1510:client id="{A968E411-21BC-4E8C-C5FB-FAECE2C9F2F8}" v="5" dt="2021-03-26T14:04:05.801"/>
    <p1510:client id="{BD1AC365-97B8-C718-47AB-02DAF34C9BD4}" v="119" dt="2021-04-02T20:20:21.371"/>
    <p1510:client id="{BF2666F8-FB45-71E6-A6D8-5DA355F5A976}" v="3" dt="2021-04-01T22:26:18.356"/>
    <p1510:client id="{C4EA2679-433A-6EAD-A849-EA318488E6BE}" v="17" dt="2021-04-02T19:13:40.593"/>
    <p1510:client id="{E10F5496-B645-9346-5B17-E0C86FD5C97E}" v="126" dt="2021-03-26T14:06:05.427"/>
    <p1510:client id="{F662BA9F-E038-B000-F903-E2CAFE8E544D}" v="48" dt="2021-04-02T19:41:37.2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0" d="100"/>
          <a:sy n="140" d="100"/>
        </p:scale>
        <p:origin x="138"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4/17/2021</a:t>
            </a:fld>
            <a:endParaRPr lang="en-US"/>
          </a:p>
        </p:txBody>
      </p:sp>
      <p:sp>
        <p:nvSpPr>
          <p:cNvPr id="5" name="Footer Placeholder 4"/>
          <p:cNvSpPr>
            <a:spLocks noGrp="1"/>
          </p:cNvSpPr>
          <p:nvPr>
            <p:ph type="ftr" sz="quarter" idx="11"/>
          </p:nvPr>
        </p:nvSpPr>
        <p:spPr/>
        <p:txBody>
          <a:bodyPr/>
          <a:lstStyle/>
          <a:p>
            <a:r>
              <a:rPr lang="en-US"/>
              <a:t>Zawody przyszłości - Kierunek: Mars</a:t>
            </a: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35245292"/>
      </p:ext>
    </p:extLst>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4/17/2021</a:t>
            </a:fld>
            <a:endParaRPr lang="en-US"/>
          </a:p>
        </p:txBody>
      </p:sp>
      <p:sp>
        <p:nvSpPr>
          <p:cNvPr id="5" name="Footer Placeholder 4"/>
          <p:cNvSpPr>
            <a:spLocks noGrp="1"/>
          </p:cNvSpPr>
          <p:nvPr>
            <p:ph type="ftr" sz="quarter" idx="11"/>
          </p:nvPr>
        </p:nvSpPr>
        <p:spPr/>
        <p:txBody>
          <a:bodyPr/>
          <a:lstStyle/>
          <a:p>
            <a:r>
              <a:rPr lang="en-US"/>
              <a:t>Zawody przyszłości - Kierunek: Mars</a:t>
            </a: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83602547"/>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4/17/2021</a:t>
            </a:fld>
            <a:endParaRPr lang="en-US"/>
          </a:p>
        </p:txBody>
      </p:sp>
      <p:sp>
        <p:nvSpPr>
          <p:cNvPr id="5" name="Footer Placeholder 4"/>
          <p:cNvSpPr>
            <a:spLocks noGrp="1"/>
          </p:cNvSpPr>
          <p:nvPr>
            <p:ph type="ftr" sz="quarter" idx="11"/>
          </p:nvPr>
        </p:nvSpPr>
        <p:spPr/>
        <p:txBody>
          <a:bodyPr/>
          <a:lstStyle/>
          <a:p>
            <a:r>
              <a:rPr lang="en-US"/>
              <a:t>Zawody przyszłości - Kierunek: Mars</a:t>
            </a: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19869830"/>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4/17/2021</a:t>
            </a:fld>
            <a:endParaRPr lang="en-US"/>
          </a:p>
        </p:txBody>
      </p:sp>
      <p:sp>
        <p:nvSpPr>
          <p:cNvPr id="5" name="Footer Placeholder 4"/>
          <p:cNvSpPr>
            <a:spLocks noGrp="1"/>
          </p:cNvSpPr>
          <p:nvPr>
            <p:ph type="ftr" sz="quarter" idx="11"/>
          </p:nvPr>
        </p:nvSpPr>
        <p:spPr/>
        <p:txBody>
          <a:bodyPr/>
          <a:lstStyle/>
          <a:p>
            <a:r>
              <a:rPr lang="en-US"/>
              <a:t>Zawody przyszłości - Kierunek: Mars</a:t>
            </a: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43284041"/>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4/17/2021</a:t>
            </a:fld>
            <a:endParaRPr lang="en-US"/>
          </a:p>
        </p:txBody>
      </p:sp>
      <p:sp>
        <p:nvSpPr>
          <p:cNvPr id="5" name="Footer Placeholder 4"/>
          <p:cNvSpPr>
            <a:spLocks noGrp="1"/>
          </p:cNvSpPr>
          <p:nvPr>
            <p:ph type="ftr" sz="quarter" idx="11"/>
          </p:nvPr>
        </p:nvSpPr>
        <p:spPr/>
        <p:txBody>
          <a:bodyPr/>
          <a:lstStyle/>
          <a:p>
            <a:r>
              <a:rPr lang="en-US"/>
              <a:t>Zawody przyszłości - Kierunek: Mars</a:t>
            </a: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72955046"/>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4/17/2021</a:t>
            </a:fld>
            <a:endParaRPr lang="en-US"/>
          </a:p>
        </p:txBody>
      </p:sp>
      <p:sp>
        <p:nvSpPr>
          <p:cNvPr id="6" name="Footer Placeholder 5"/>
          <p:cNvSpPr>
            <a:spLocks noGrp="1"/>
          </p:cNvSpPr>
          <p:nvPr>
            <p:ph type="ftr" sz="quarter" idx="11"/>
          </p:nvPr>
        </p:nvSpPr>
        <p:spPr/>
        <p:txBody>
          <a:bodyPr/>
          <a:lstStyle/>
          <a:p>
            <a:r>
              <a:rPr lang="en-US"/>
              <a:t>Zawody przyszłości - Kierunek: Mars</a:t>
            </a: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03962421"/>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4/17/2021</a:t>
            </a:fld>
            <a:endParaRPr lang="en-US"/>
          </a:p>
        </p:txBody>
      </p:sp>
      <p:sp>
        <p:nvSpPr>
          <p:cNvPr id="8" name="Footer Placeholder 7"/>
          <p:cNvSpPr>
            <a:spLocks noGrp="1"/>
          </p:cNvSpPr>
          <p:nvPr>
            <p:ph type="ftr" sz="quarter" idx="11"/>
          </p:nvPr>
        </p:nvSpPr>
        <p:spPr/>
        <p:txBody>
          <a:bodyPr/>
          <a:lstStyle/>
          <a:p>
            <a:r>
              <a:rPr lang="en-US"/>
              <a:t>Zawody przyszłości - Kierunek: Mars</a:t>
            </a:r>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92866873"/>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4/17/2021</a:t>
            </a:fld>
            <a:endParaRPr lang="en-US"/>
          </a:p>
        </p:txBody>
      </p:sp>
      <p:sp>
        <p:nvSpPr>
          <p:cNvPr id="4" name="Footer Placeholder 3"/>
          <p:cNvSpPr>
            <a:spLocks noGrp="1"/>
          </p:cNvSpPr>
          <p:nvPr>
            <p:ph type="ftr" sz="quarter" idx="11"/>
          </p:nvPr>
        </p:nvSpPr>
        <p:spPr/>
        <p:txBody>
          <a:bodyPr/>
          <a:lstStyle/>
          <a:p>
            <a:r>
              <a:rPr lang="en-US"/>
              <a:t>Zawody przyszłości - Kierunek: Mars</a:t>
            </a:r>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24397927"/>
      </p:ext>
    </p:extLst>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4/17/2021</a:t>
            </a:fld>
            <a:endParaRPr lang="en-US"/>
          </a:p>
        </p:txBody>
      </p:sp>
      <p:sp>
        <p:nvSpPr>
          <p:cNvPr id="3" name="Footer Placeholder 2"/>
          <p:cNvSpPr>
            <a:spLocks noGrp="1"/>
          </p:cNvSpPr>
          <p:nvPr>
            <p:ph type="ftr" sz="quarter" idx="11"/>
          </p:nvPr>
        </p:nvSpPr>
        <p:spPr/>
        <p:txBody>
          <a:bodyPr/>
          <a:lstStyle/>
          <a:p>
            <a:r>
              <a:rPr lang="en-US"/>
              <a:t>Zawody przyszłości - Kierunek: Mars</a:t>
            </a:r>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65900850"/>
      </p:ext>
    </p:extLst>
  </p:cSld>
  <p:clrMapOvr>
    <a:masterClrMapping/>
  </p:clrMapOvr>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4/17/2021</a:t>
            </a:fld>
            <a:endParaRPr lang="en-US"/>
          </a:p>
        </p:txBody>
      </p:sp>
      <p:sp>
        <p:nvSpPr>
          <p:cNvPr id="6" name="Footer Placeholder 5"/>
          <p:cNvSpPr>
            <a:spLocks noGrp="1"/>
          </p:cNvSpPr>
          <p:nvPr>
            <p:ph type="ftr" sz="quarter" idx="11"/>
          </p:nvPr>
        </p:nvSpPr>
        <p:spPr/>
        <p:txBody>
          <a:bodyPr/>
          <a:lstStyle/>
          <a:p>
            <a:r>
              <a:rPr lang="en-US"/>
              <a:t>Zawody przyszłości - Kierunek: Mars</a:t>
            </a: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57118672"/>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4/17/2021</a:t>
            </a:fld>
            <a:endParaRPr lang="en-US"/>
          </a:p>
        </p:txBody>
      </p:sp>
      <p:sp>
        <p:nvSpPr>
          <p:cNvPr id="6" name="Footer Placeholder 5"/>
          <p:cNvSpPr>
            <a:spLocks noGrp="1"/>
          </p:cNvSpPr>
          <p:nvPr>
            <p:ph type="ftr" sz="quarter" idx="11"/>
          </p:nvPr>
        </p:nvSpPr>
        <p:spPr/>
        <p:txBody>
          <a:bodyPr/>
          <a:lstStyle/>
          <a:p>
            <a:r>
              <a:rPr lang="en-US"/>
              <a:t>Zawody przyszłości - Kierunek: Mars</a:t>
            </a: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56963788"/>
      </p:ext>
    </p:extLst>
  </p:cSld>
  <p:clrMapOvr>
    <a:masterClrMapping/>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4/17/2021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Zawody przyszłości - Kierunek: Mars</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597023418"/>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a:extLst>
              <a:ext uri="{FF2B5EF4-FFF2-40B4-BE49-F238E27FC236}">
                <a16:creationId xmlns:a16="http://schemas.microsoft.com/office/drawing/2014/main" id="{28148CB3-B98D-4D37-9641-0B3D6DCAE53F}"/>
              </a:ext>
            </a:extLst>
          </p:cNvPr>
          <p:cNvPicPr>
            <a:picLocks noChangeAspect="1"/>
          </p:cNvPicPr>
          <p:nvPr/>
        </p:nvPicPr>
        <p:blipFill rotWithShape="1">
          <a:blip r:embed="rId2">
            <a:alphaModFix amt="50000"/>
          </a:blip>
          <a:srcRect t="18434" b="25316"/>
          <a:stretch/>
        </p:blipFill>
        <p:spPr>
          <a:xfrm>
            <a:off x="20" y="1"/>
            <a:ext cx="12191980" cy="6857999"/>
          </a:xfrm>
          <a:prstGeom prst="rect">
            <a:avLst/>
          </a:prstGeom>
        </p:spPr>
      </p:pic>
      <p:sp>
        <p:nvSpPr>
          <p:cNvPr id="2" name="Tytuł 1">
            <a:extLst>
              <a:ext uri="{FF2B5EF4-FFF2-40B4-BE49-F238E27FC236}">
                <a16:creationId xmlns:a16="http://schemas.microsoft.com/office/drawing/2014/main" id="{74968878-33D0-4159-8F5F-77400D722A28}"/>
              </a:ext>
            </a:extLst>
          </p:cNvPr>
          <p:cNvSpPr>
            <a:spLocks noGrp="1"/>
          </p:cNvSpPr>
          <p:nvPr>
            <p:ph type="ctrTitle"/>
          </p:nvPr>
        </p:nvSpPr>
        <p:spPr>
          <a:xfrm>
            <a:off x="885739" y="2888883"/>
            <a:ext cx="10410264" cy="2900518"/>
          </a:xfrm>
        </p:spPr>
        <p:txBody>
          <a:bodyPr vert="horz" lIns="91440" tIns="45720" rIns="91440" bIns="45720" rtlCol="0" anchor="b">
            <a:noAutofit/>
          </a:bodyPr>
          <a:lstStyle/>
          <a:p>
            <a:endParaRPr lang="pl-PL">
              <a:solidFill>
                <a:srgbClr val="FFFFFF"/>
              </a:solidFill>
            </a:endParaRPr>
          </a:p>
          <a:p>
            <a:r>
              <a:rPr lang="pl-PL" sz="4800" b="1">
                <a:solidFill>
                  <a:srgbClr val="E88C02"/>
                </a:solidFill>
                <a:latin typeface="Times New Roman"/>
                <a:ea typeface="+mj-lt"/>
                <a:cs typeface="+mj-lt"/>
              </a:rPr>
              <a:t>osoba zajmująca się przygotowywaniem</a:t>
            </a:r>
            <a:br>
              <a:rPr lang="pl-PL" sz="4800" b="1">
                <a:latin typeface="Times New Roman"/>
                <a:ea typeface="+mj-lt"/>
                <a:cs typeface="+mj-lt"/>
              </a:rPr>
            </a:br>
            <a:r>
              <a:rPr lang="pl-PL" sz="4800" b="1">
                <a:solidFill>
                  <a:srgbClr val="E88C02"/>
                </a:solidFill>
                <a:latin typeface="Times New Roman"/>
                <a:ea typeface="+mj-lt"/>
                <a:cs typeface="+mj-lt"/>
              </a:rPr>
              <a:t> kolonistów do życia na Marsie</a:t>
            </a:r>
            <a:endParaRPr lang="pl-PL" sz="4800">
              <a:solidFill>
                <a:srgbClr val="E88C02"/>
              </a:solidFill>
              <a:latin typeface="Times New Roman"/>
              <a:cs typeface="Times New Roman"/>
            </a:endParaRPr>
          </a:p>
        </p:txBody>
      </p:sp>
      <p:sp>
        <p:nvSpPr>
          <p:cNvPr id="6" name="Symbol zastępczy stopki 5">
            <a:extLst>
              <a:ext uri="{FF2B5EF4-FFF2-40B4-BE49-F238E27FC236}">
                <a16:creationId xmlns:a16="http://schemas.microsoft.com/office/drawing/2014/main" id="{AFF18647-DC7C-433F-9AB5-AA6D3085738C}"/>
              </a:ext>
            </a:extLst>
          </p:cNvPr>
          <p:cNvSpPr>
            <a:spLocks noGrp="1"/>
          </p:cNvSpPr>
          <p:nvPr>
            <p:ph type="ftr" sz="quarter" idx="11"/>
          </p:nvPr>
        </p:nvSpPr>
        <p:spPr/>
        <p:txBody>
          <a:bodyPr/>
          <a:lstStyle/>
          <a:p>
            <a:r>
              <a:rPr lang="pl-PL"/>
              <a:t>Zawody przyszłości - Kierunek: Mars</a:t>
            </a:r>
          </a:p>
        </p:txBody>
      </p:sp>
      <p:sp>
        <p:nvSpPr>
          <p:cNvPr id="3" name="pole tekstowe 2">
            <a:extLst>
              <a:ext uri="{FF2B5EF4-FFF2-40B4-BE49-F238E27FC236}">
                <a16:creationId xmlns:a16="http://schemas.microsoft.com/office/drawing/2014/main" id="{34D2AF48-0277-48FD-B11F-7B1681744DF4}"/>
              </a:ext>
            </a:extLst>
          </p:cNvPr>
          <p:cNvSpPr txBox="1"/>
          <p:nvPr/>
        </p:nvSpPr>
        <p:spPr>
          <a:xfrm>
            <a:off x="4509752" y="1322230"/>
            <a:ext cx="317249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sz="6000">
                <a:solidFill>
                  <a:srgbClr val="E88C02"/>
                </a:solidFill>
                <a:latin typeface="Times New Roman"/>
                <a:cs typeface="Times New Roman"/>
              </a:rPr>
              <a:t>Opiekun</a:t>
            </a:r>
          </a:p>
        </p:txBody>
      </p:sp>
      <p:sp>
        <p:nvSpPr>
          <p:cNvPr id="5" name="pole tekstowe 4">
            <a:extLst>
              <a:ext uri="{FF2B5EF4-FFF2-40B4-BE49-F238E27FC236}">
                <a16:creationId xmlns:a16="http://schemas.microsoft.com/office/drawing/2014/main" id="{830A6829-8EB4-47FE-B554-460B57832BE2}"/>
              </a:ext>
            </a:extLst>
          </p:cNvPr>
          <p:cNvSpPr txBox="1"/>
          <p:nvPr/>
        </p:nvSpPr>
        <p:spPr>
          <a:xfrm>
            <a:off x="4727754" y="2892515"/>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sz="3600">
                <a:solidFill>
                  <a:srgbClr val="E88C02"/>
                </a:solidFill>
                <a:latin typeface="Times New Roman"/>
                <a:cs typeface="Times New Roman"/>
              </a:rPr>
              <a:t>czyli</a:t>
            </a:r>
          </a:p>
        </p:txBody>
      </p:sp>
    </p:spTree>
    <p:extLst>
      <p:ext uri="{BB962C8B-B14F-4D97-AF65-F5344CB8AC3E}">
        <p14:creationId xmlns:p14="http://schemas.microsoft.com/office/powerpoint/2010/main" val="2047234917"/>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az 7" descr="Obraz zawierający zewnętrzne, zabawka, lalka, automat&#10;&#10;Opis wygenerowany automatycznie">
            <a:extLst>
              <a:ext uri="{FF2B5EF4-FFF2-40B4-BE49-F238E27FC236}">
                <a16:creationId xmlns:a16="http://schemas.microsoft.com/office/drawing/2014/main" id="{E26FC3C3-5745-4E8E-AACF-E90B43A85102}"/>
              </a:ext>
            </a:extLst>
          </p:cNvPr>
          <p:cNvPicPr>
            <a:picLocks noChangeAspect="1"/>
          </p:cNvPicPr>
          <p:nvPr/>
        </p:nvPicPr>
        <p:blipFill rotWithShape="1">
          <a:blip r:embed="rId2"/>
          <a:srcRect r="4445" b="1"/>
          <a:stretch/>
        </p:blipFill>
        <p:spPr>
          <a:xfrm flipH="1">
            <a:off x="-1" y="10"/>
            <a:ext cx="12192000" cy="6857990"/>
          </a:xfrm>
          <a:prstGeom prst="rect">
            <a:avLst/>
          </a:prstGeom>
        </p:spPr>
      </p:pic>
      <p:sp>
        <p:nvSpPr>
          <p:cNvPr id="17"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ytuł 1">
            <a:extLst>
              <a:ext uri="{FF2B5EF4-FFF2-40B4-BE49-F238E27FC236}">
                <a16:creationId xmlns:a16="http://schemas.microsoft.com/office/drawing/2014/main" id="{2736CD51-D2B1-4D77-991F-5C656A779124}"/>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4000">
                <a:latin typeface="Times New Roman"/>
                <a:cs typeface="Calibri Light"/>
              </a:rPr>
              <a:t>Opiekun</a:t>
            </a:r>
            <a:br>
              <a:rPr lang="en-US" sz="4000">
                <a:latin typeface="Times New Roman"/>
                <a:cs typeface="Calibri Light"/>
              </a:rPr>
            </a:br>
            <a:endParaRPr lang="en-US" sz="4000">
              <a:latin typeface="Times New Roman"/>
              <a:cs typeface="Calibri Light"/>
            </a:endParaRPr>
          </a:p>
        </p:txBody>
      </p:sp>
      <p:cxnSp>
        <p:nvCxnSpPr>
          <p:cNvPr id="19" name="Straight Connector 18">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pole tekstowe 2">
            <a:extLst>
              <a:ext uri="{FF2B5EF4-FFF2-40B4-BE49-F238E27FC236}">
                <a16:creationId xmlns:a16="http://schemas.microsoft.com/office/drawing/2014/main" id="{7032D160-E401-44E0-A101-6779F434EF0A}"/>
              </a:ext>
            </a:extLst>
          </p:cNvPr>
          <p:cNvSpPr txBox="1"/>
          <p:nvPr/>
        </p:nvSpPr>
        <p:spPr>
          <a:xfrm>
            <a:off x="525516" y="3417573"/>
            <a:ext cx="4593021" cy="2619839"/>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Aft>
                <a:spcPts val="600"/>
              </a:spcAft>
            </a:pPr>
            <a:r>
              <a:rPr lang="en-US" sz="1100">
                <a:latin typeface="Times New Roman"/>
                <a:cs typeface="Times New Roman"/>
              </a:rPr>
              <a:t>   Osoba taka w </a:t>
            </a:r>
            <a:r>
              <a:rPr lang="en-US" sz="1100" err="1">
                <a:latin typeface="Times New Roman"/>
                <a:cs typeface="Times New Roman"/>
              </a:rPr>
              <a:t>zależności</a:t>
            </a:r>
            <a:r>
              <a:rPr lang="en-US" sz="1100">
                <a:latin typeface="Times New Roman"/>
                <a:cs typeface="Times New Roman"/>
              </a:rPr>
              <a:t> od </a:t>
            </a:r>
            <a:r>
              <a:rPr lang="en-US" sz="1100" err="1">
                <a:latin typeface="Times New Roman"/>
                <a:cs typeface="Times New Roman"/>
              </a:rPr>
              <a:t>specjalizacji</a:t>
            </a:r>
            <a:r>
              <a:rPr lang="en-US" sz="1100">
                <a:latin typeface="Times New Roman"/>
                <a:cs typeface="Times New Roman"/>
              </a:rPr>
              <a:t> </a:t>
            </a:r>
            <a:r>
              <a:rPr lang="en-US" sz="1100" err="1">
                <a:latin typeface="Times New Roman"/>
                <a:cs typeface="Times New Roman"/>
              </a:rPr>
              <a:t>i</a:t>
            </a:r>
            <a:r>
              <a:rPr lang="en-US" sz="1100">
                <a:latin typeface="Times New Roman"/>
                <a:cs typeface="Times New Roman"/>
              </a:rPr>
              <a:t> </a:t>
            </a:r>
            <a:r>
              <a:rPr lang="en-US" sz="1100" err="1">
                <a:latin typeface="Times New Roman"/>
                <a:cs typeface="Times New Roman"/>
              </a:rPr>
              <a:t>miejsca</a:t>
            </a:r>
            <a:r>
              <a:rPr lang="en-US" sz="1100">
                <a:latin typeface="Times New Roman"/>
                <a:cs typeface="Times New Roman"/>
              </a:rPr>
              <a:t> </a:t>
            </a:r>
            <a:r>
              <a:rPr lang="en-US" sz="1100" err="1">
                <a:latin typeface="Times New Roman"/>
                <a:cs typeface="Times New Roman"/>
              </a:rPr>
              <a:t>pracy</a:t>
            </a:r>
            <a:r>
              <a:rPr lang="en-US" sz="1100">
                <a:latin typeface="Times New Roman"/>
                <a:cs typeface="Times New Roman"/>
              </a:rPr>
              <a:t> </a:t>
            </a:r>
            <a:r>
              <a:rPr lang="en-US" sz="1100" err="1">
                <a:latin typeface="Times New Roman"/>
                <a:cs typeface="Times New Roman"/>
              </a:rPr>
              <a:t>mogłaby</a:t>
            </a:r>
            <a:r>
              <a:rPr lang="en-US" sz="1100">
                <a:latin typeface="Times New Roman"/>
                <a:cs typeface="Times New Roman"/>
              </a:rPr>
              <a:t> </a:t>
            </a:r>
            <a:r>
              <a:rPr lang="en-US" sz="1100" err="1">
                <a:latin typeface="Times New Roman"/>
                <a:cs typeface="Times New Roman"/>
              </a:rPr>
              <a:t>zajmować</a:t>
            </a:r>
            <a:r>
              <a:rPr lang="en-US" sz="1100">
                <a:latin typeface="Times New Roman"/>
                <a:cs typeface="Times New Roman"/>
              </a:rPr>
              <a:t> </a:t>
            </a:r>
            <a:r>
              <a:rPr lang="en-US" sz="1100" err="1">
                <a:latin typeface="Times New Roman"/>
                <a:cs typeface="Times New Roman"/>
              </a:rPr>
              <a:t>się</a:t>
            </a:r>
            <a:r>
              <a:rPr lang="en-US" sz="1100">
                <a:latin typeface="Times New Roman"/>
                <a:cs typeface="Times New Roman"/>
              </a:rPr>
              <a:t> </a:t>
            </a:r>
            <a:r>
              <a:rPr lang="en-US" sz="1100" err="1">
                <a:latin typeface="Times New Roman"/>
                <a:cs typeface="Times New Roman"/>
              </a:rPr>
              <a:t>przystosowywaniem</a:t>
            </a:r>
            <a:r>
              <a:rPr lang="en-US" sz="1100">
                <a:latin typeface="Times New Roman"/>
                <a:cs typeface="Times New Roman"/>
              </a:rPr>
              <a:t> </a:t>
            </a:r>
            <a:r>
              <a:rPr lang="en-US" sz="1100" err="1">
                <a:latin typeface="Times New Roman"/>
                <a:cs typeface="Times New Roman"/>
              </a:rPr>
              <a:t>ludzi</a:t>
            </a:r>
            <a:r>
              <a:rPr lang="en-US" sz="1100">
                <a:latin typeface="Times New Roman"/>
                <a:cs typeface="Times New Roman"/>
              </a:rPr>
              <a:t> </a:t>
            </a:r>
            <a:r>
              <a:rPr lang="en-US" sz="1100" err="1">
                <a:latin typeface="Times New Roman"/>
                <a:cs typeface="Times New Roman"/>
              </a:rPr>
              <a:t>jeszcze</a:t>
            </a:r>
            <a:r>
              <a:rPr lang="en-US" sz="1100">
                <a:latin typeface="Times New Roman"/>
                <a:cs typeface="Times New Roman"/>
              </a:rPr>
              <a:t> </a:t>
            </a:r>
            <a:r>
              <a:rPr lang="en-US" sz="1100" err="1">
                <a:latin typeface="Times New Roman"/>
                <a:cs typeface="Times New Roman"/>
              </a:rPr>
              <a:t>na</a:t>
            </a:r>
            <a:r>
              <a:rPr lang="en-US" sz="1100">
                <a:latin typeface="Times New Roman"/>
                <a:cs typeface="Times New Roman"/>
              </a:rPr>
              <a:t> </a:t>
            </a:r>
            <a:r>
              <a:rPr lang="en-US" sz="1100" err="1">
                <a:latin typeface="Times New Roman"/>
                <a:cs typeface="Times New Roman"/>
              </a:rPr>
              <a:t>Ziemi</a:t>
            </a:r>
            <a:r>
              <a:rPr lang="en-US" sz="1100">
                <a:latin typeface="Times New Roman"/>
                <a:cs typeface="Times New Roman"/>
              </a:rPr>
              <a:t> </a:t>
            </a:r>
            <a:r>
              <a:rPr lang="en-US" sz="1100" err="1">
                <a:latin typeface="Times New Roman"/>
                <a:cs typeface="Times New Roman"/>
              </a:rPr>
              <a:t>albo</a:t>
            </a:r>
            <a:r>
              <a:rPr lang="en-US" sz="1100">
                <a:latin typeface="Times New Roman"/>
                <a:cs typeface="Times New Roman"/>
              </a:rPr>
              <a:t> po przylocie na Czerwoną Planetę. Musiałaby być wszechstronna i bardzo dobrze wykształcona. Jej celem byłoby </a:t>
            </a:r>
            <a:r>
              <a:rPr lang="en-US" sz="1100" err="1">
                <a:latin typeface="Times New Roman"/>
                <a:cs typeface="Times New Roman"/>
              </a:rPr>
              <a:t>praktyczne</a:t>
            </a:r>
            <a:r>
              <a:rPr lang="en-US" sz="1100">
                <a:latin typeface="Times New Roman"/>
                <a:cs typeface="Times New Roman"/>
              </a:rPr>
              <a:t> </a:t>
            </a:r>
            <a:r>
              <a:rPr lang="en-US" sz="1100" err="1">
                <a:latin typeface="Times New Roman"/>
                <a:cs typeface="Times New Roman"/>
              </a:rPr>
              <a:t>przygotowanie</a:t>
            </a:r>
            <a:r>
              <a:rPr lang="en-US" sz="1100">
                <a:latin typeface="Times New Roman"/>
                <a:cs typeface="Times New Roman"/>
              </a:rPr>
              <a:t> </a:t>
            </a:r>
            <a:r>
              <a:rPr lang="en-US" sz="1100" err="1">
                <a:latin typeface="Times New Roman"/>
                <a:cs typeface="Times New Roman"/>
              </a:rPr>
              <a:t>ludzi</a:t>
            </a:r>
            <a:r>
              <a:rPr lang="en-US" sz="1100">
                <a:latin typeface="Times New Roman"/>
                <a:cs typeface="Times New Roman"/>
              </a:rPr>
              <a:t> do </a:t>
            </a:r>
            <a:r>
              <a:rPr lang="en-US" sz="1100" err="1">
                <a:latin typeface="Times New Roman"/>
                <a:cs typeface="Times New Roman"/>
              </a:rPr>
              <a:t>codziennych</a:t>
            </a:r>
            <a:r>
              <a:rPr lang="en-US" sz="1100">
                <a:latin typeface="Times New Roman"/>
                <a:cs typeface="Times New Roman"/>
              </a:rPr>
              <a:t> </a:t>
            </a:r>
            <a:r>
              <a:rPr lang="en-US" sz="1100" err="1">
                <a:latin typeface="Times New Roman"/>
                <a:cs typeface="Times New Roman"/>
              </a:rPr>
              <a:t>zajęć</a:t>
            </a:r>
            <a:r>
              <a:rPr lang="en-US" sz="1100">
                <a:latin typeface="Times New Roman"/>
                <a:cs typeface="Times New Roman"/>
              </a:rPr>
              <a:t> </a:t>
            </a:r>
            <a:r>
              <a:rPr lang="en-US" sz="1100" err="1">
                <a:latin typeface="Times New Roman"/>
                <a:cs typeface="Times New Roman"/>
              </a:rPr>
              <a:t>na</a:t>
            </a:r>
            <a:r>
              <a:rPr lang="en-US" sz="1100">
                <a:latin typeface="Times New Roman"/>
                <a:cs typeface="Times New Roman"/>
              </a:rPr>
              <a:t> Marsie, </a:t>
            </a:r>
            <a:r>
              <a:rPr lang="en-US" sz="1100" err="1">
                <a:latin typeface="Times New Roman"/>
                <a:cs typeface="Times New Roman"/>
              </a:rPr>
              <a:t>którzy</a:t>
            </a:r>
            <a:r>
              <a:rPr lang="en-US" sz="1100">
                <a:latin typeface="Times New Roman"/>
                <a:cs typeface="Times New Roman"/>
              </a:rPr>
              <a:t> </a:t>
            </a:r>
            <a:r>
              <a:rPr lang="en-US" sz="1100" err="1">
                <a:latin typeface="Times New Roman"/>
                <a:cs typeface="Times New Roman"/>
              </a:rPr>
              <a:t>wcześniej</a:t>
            </a:r>
            <a:r>
              <a:rPr lang="en-US" sz="1100">
                <a:latin typeface="Times New Roman"/>
                <a:cs typeface="Times New Roman"/>
              </a:rPr>
              <a:t> </a:t>
            </a:r>
            <a:r>
              <a:rPr lang="en-US" sz="1100" err="1">
                <a:latin typeface="Times New Roman"/>
                <a:cs typeface="Times New Roman"/>
              </a:rPr>
              <a:t>byliby</a:t>
            </a:r>
            <a:r>
              <a:rPr lang="en-US" sz="1100">
                <a:latin typeface="Times New Roman"/>
                <a:cs typeface="Times New Roman"/>
              </a:rPr>
              <a:t> </a:t>
            </a:r>
            <a:r>
              <a:rPr lang="en-US" sz="1100" err="1">
                <a:latin typeface="Times New Roman"/>
                <a:cs typeface="Times New Roman"/>
              </a:rPr>
              <a:t>zaopatrzeni</a:t>
            </a:r>
            <a:r>
              <a:rPr lang="en-US" sz="1100">
                <a:latin typeface="Times New Roman"/>
                <a:cs typeface="Times New Roman"/>
              </a:rPr>
              <a:t> w </a:t>
            </a:r>
            <a:r>
              <a:rPr lang="en-US" sz="1100" err="1">
                <a:latin typeface="Times New Roman"/>
                <a:cs typeface="Times New Roman"/>
              </a:rPr>
              <a:t>wiedzę</a:t>
            </a:r>
            <a:r>
              <a:rPr lang="en-US" sz="1100">
                <a:latin typeface="Times New Roman"/>
                <a:cs typeface="Times New Roman"/>
              </a:rPr>
              <a:t> </a:t>
            </a:r>
            <a:r>
              <a:rPr lang="en-US" sz="1100" err="1">
                <a:latin typeface="Times New Roman"/>
                <a:cs typeface="Times New Roman"/>
              </a:rPr>
              <a:t>teoretyczną</a:t>
            </a:r>
            <a:r>
              <a:rPr lang="en-US" sz="1100">
                <a:latin typeface="Times New Roman"/>
                <a:cs typeface="Times New Roman"/>
              </a:rPr>
              <a:t>. </a:t>
            </a:r>
            <a:r>
              <a:rPr lang="en-US" sz="1100" err="1">
                <a:latin typeface="Times New Roman"/>
                <a:cs typeface="Times New Roman"/>
              </a:rPr>
              <a:t>Byłaby</a:t>
            </a:r>
            <a:r>
              <a:rPr lang="en-US" sz="1100">
                <a:latin typeface="Times New Roman"/>
                <a:cs typeface="Times New Roman"/>
              </a:rPr>
              <a:t> </a:t>
            </a:r>
            <a:r>
              <a:rPr lang="en-US" sz="1100" err="1">
                <a:latin typeface="Times New Roman"/>
                <a:cs typeface="Times New Roman"/>
              </a:rPr>
              <a:t>kimś</a:t>
            </a:r>
            <a:r>
              <a:rPr lang="en-US" sz="1100">
                <a:latin typeface="Times New Roman"/>
                <a:cs typeface="Times New Roman"/>
              </a:rPr>
              <a:t> w </a:t>
            </a:r>
            <a:r>
              <a:rPr lang="en-US" sz="1100" err="1">
                <a:latin typeface="Times New Roman"/>
                <a:cs typeface="Times New Roman"/>
              </a:rPr>
              <a:t>rodzaju</a:t>
            </a:r>
            <a:r>
              <a:rPr lang="en-US" sz="1100">
                <a:latin typeface="Times New Roman"/>
                <a:cs typeface="Times New Roman"/>
              </a:rPr>
              <a:t> </a:t>
            </a:r>
            <a:r>
              <a:rPr lang="en-US" sz="1100" err="1">
                <a:latin typeface="Times New Roman"/>
                <a:cs typeface="Times New Roman"/>
              </a:rPr>
              <a:t>przewodnika</a:t>
            </a:r>
            <a:r>
              <a:rPr lang="en-US" sz="1100">
                <a:latin typeface="Times New Roman"/>
                <a:cs typeface="Times New Roman"/>
              </a:rPr>
              <a:t>, </a:t>
            </a:r>
            <a:r>
              <a:rPr lang="en-US" sz="1100" err="1">
                <a:latin typeface="Times New Roman"/>
                <a:cs typeface="Times New Roman"/>
              </a:rPr>
              <a:t>astronauty</a:t>
            </a:r>
            <a:r>
              <a:rPr lang="en-US" sz="1100">
                <a:latin typeface="Times New Roman"/>
                <a:cs typeface="Times New Roman"/>
              </a:rPr>
              <a:t>, </a:t>
            </a:r>
            <a:r>
              <a:rPr lang="en-US" sz="1100" err="1">
                <a:latin typeface="Times New Roman"/>
                <a:cs typeface="Times New Roman"/>
              </a:rPr>
              <a:t>podróżnika</a:t>
            </a:r>
            <a:r>
              <a:rPr lang="en-US" sz="1100">
                <a:latin typeface="Times New Roman"/>
                <a:cs typeface="Times New Roman"/>
              </a:rPr>
              <a:t> </a:t>
            </a:r>
            <a:r>
              <a:rPr lang="en-US" sz="1100" err="1">
                <a:latin typeface="Times New Roman"/>
                <a:cs typeface="Times New Roman"/>
              </a:rPr>
              <a:t>i</a:t>
            </a:r>
            <a:r>
              <a:rPr lang="en-US" sz="1100">
                <a:latin typeface="Times New Roman"/>
                <a:cs typeface="Times New Roman"/>
              </a:rPr>
              <a:t> nauczyciela oraz poniekąd żołnierza. Odporna </a:t>
            </a:r>
            <a:r>
              <a:rPr lang="en-US" sz="1100" err="1">
                <a:latin typeface="Times New Roman"/>
                <a:cs typeface="Times New Roman"/>
              </a:rPr>
              <a:t>na</a:t>
            </a:r>
            <a:r>
              <a:rPr lang="en-US" sz="1100">
                <a:latin typeface="Times New Roman"/>
                <a:cs typeface="Times New Roman"/>
              </a:rPr>
              <a:t> </a:t>
            </a:r>
            <a:r>
              <a:rPr lang="en-US" sz="1100" err="1">
                <a:latin typeface="Times New Roman"/>
                <a:cs typeface="Times New Roman"/>
              </a:rPr>
              <a:t>czynniki</a:t>
            </a:r>
            <a:r>
              <a:rPr lang="en-US" sz="1100">
                <a:latin typeface="Times New Roman"/>
                <a:cs typeface="Times New Roman"/>
              </a:rPr>
              <a:t> </a:t>
            </a:r>
            <a:r>
              <a:rPr lang="en-US" sz="1100" err="1">
                <a:latin typeface="Times New Roman"/>
                <a:cs typeface="Times New Roman"/>
              </a:rPr>
              <a:t>zewnętrzne</a:t>
            </a:r>
            <a:r>
              <a:rPr lang="en-US" sz="1100">
                <a:latin typeface="Times New Roman"/>
                <a:cs typeface="Times New Roman"/>
              </a:rPr>
              <a:t> </a:t>
            </a:r>
            <a:r>
              <a:rPr lang="en-US" sz="1100" err="1">
                <a:latin typeface="Times New Roman"/>
                <a:cs typeface="Times New Roman"/>
              </a:rPr>
              <a:t>i</a:t>
            </a:r>
            <a:r>
              <a:rPr lang="en-US" sz="1100">
                <a:latin typeface="Times New Roman"/>
                <a:cs typeface="Times New Roman"/>
              </a:rPr>
              <a:t> </a:t>
            </a:r>
            <a:r>
              <a:rPr lang="en-US" sz="1100" err="1">
                <a:latin typeface="Times New Roman"/>
                <a:cs typeface="Times New Roman"/>
              </a:rPr>
              <a:t>nastawiona</a:t>
            </a:r>
            <a:r>
              <a:rPr lang="en-US" sz="1100">
                <a:latin typeface="Times New Roman"/>
                <a:cs typeface="Times New Roman"/>
              </a:rPr>
              <a:t> na pracę w grupie. Wyróżniająca się bystrością i zaangażowaniem, bowiem zależałyby od niej losy przyszłych mieszkańców Marsa a tym samym całej kolonii. Ludzie, których by szkoliła, mieliby już wykształcenie w </a:t>
            </a:r>
            <a:r>
              <a:rPr lang="en-US" sz="1100" err="1">
                <a:latin typeface="Times New Roman"/>
                <a:cs typeface="Times New Roman"/>
              </a:rPr>
              <a:t>swoim</a:t>
            </a:r>
            <a:r>
              <a:rPr lang="en-US" sz="1100">
                <a:latin typeface="Times New Roman"/>
                <a:cs typeface="Times New Roman"/>
              </a:rPr>
              <a:t> </a:t>
            </a:r>
            <a:r>
              <a:rPr lang="en-US" sz="1100" err="1">
                <a:latin typeface="Times New Roman"/>
                <a:cs typeface="Times New Roman"/>
              </a:rPr>
              <a:t>zawodzie</a:t>
            </a:r>
            <a:r>
              <a:rPr lang="en-US" sz="1100">
                <a:latin typeface="Times New Roman"/>
                <a:cs typeface="Times New Roman"/>
              </a:rPr>
              <a:t> w </a:t>
            </a:r>
            <a:r>
              <a:rPr lang="en-US" sz="1100" err="1">
                <a:latin typeface="Times New Roman"/>
                <a:cs typeface="Times New Roman"/>
              </a:rPr>
              <a:t>przyszłości</a:t>
            </a:r>
            <a:r>
              <a:rPr lang="en-US" sz="1100">
                <a:latin typeface="Times New Roman"/>
                <a:cs typeface="Times New Roman"/>
              </a:rPr>
              <a:t> </a:t>
            </a:r>
            <a:r>
              <a:rPr lang="en-US" sz="1100" err="1">
                <a:latin typeface="Times New Roman"/>
                <a:cs typeface="Times New Roman"/>
              </a:rPr>
              <a:t>wykonywanym</a:t>
            </a:r>
            <a:r>
              <a:rPr lang="en-US" sz="1100">
                <a:latin typeface="Times New Roman"/>
                <a:cs typeface="Times New Roman"/>
              </a:rPr>
              <a:t> </a:t>
            </a:r>
            <a:r>
              <a:rPr lang="en-US" sz="1100" err="1">
                <a:latin typeface="Times New Roman"/>
                <a:cs typeface="Times New Roman"/>
              </a:rPr>
              <a:t>na</a:t>
            </a:r>
            <a:r>
              <a:rPr lang="en-US" sz="1100">
                <a:latin typeface="Times New Roman"/>
                <a:cs typeface="Times New Roman"/>
              </a:rPr>
              <a:t> Marsie. </a:t>
            </a:r>
            <a:r>
              <a:rPr lang="en-US" sz="1100" err="1">
                <a:latin typeface="Times New Roman"/>
                <a:cs typeface="Times New Roman"/>
              </a:rPr>
              <a:t>Ciążyłaby</a:t>
            </a:r>
            <a:r>
              <a:rPr lang="en-US" sz="1100">
                <a:latin typeface="Times New Roman"/>
                <a:cs typeface="Times New Roman"/>
              </a:rPr>
              <a:t> </a:t>
            </a:r>
            <a:r>
              <a:rPr lang="en-US" sz="1100" err="1">
                <a:latin typeface="Times New Roman"/>
                <a:cs typeface="Times New Roman"/>
              </a:rPr>
              <a:t>na</a:t>
            </a:r>
            <a:r>
              <a:rPr lang="en-US" sz="1100">
                <a:latin typeface="Times New Roman"/>
                <a:cs typeface="Times New Roman"/>
              </a:rPr>
              <a:t> </a:t>
            </a:r>
            <a:r>
              <a:rPr lang="en-US" sz="1100" err="1">
                <a:latin typeface="Times New Roman"/>
                <a:cs typeface="Times New Roman"/>
              </a:rPr>
              <a:t>niej</a:t>
            </a:r>
            <a:r>
              <a:rPr lang="en-US" sz="1100">
                <a:latin typeface="Times New Roman"/>
                <a:cs typeface="Times New Roman"/>
              </a:rPr>
              <a:t> </a:t>
            </a:r>
            <a:r>
              <a:rPr lang="en-US" sz="1100" err="1">
                <a:latin typeface="Times New Roman"/>
                <a:cs typeface="Times New Roman"/>
              </a:rPr>
              <a:t>duża</a:t>
            </a:r>
            <a:r>
              <a:rPr lang="en-US" sz="1100">
                <a:latin typeface="Times New Roman"/>
                <a:cs typeface="Times New Roman"/>
              </a:rPr>
              <a:t> </a:t>
            </a:r>
            <a:r>
              <a:rPr lang="en-US" sz="1100" err="1">
                <a:latin typeface="Times New Roman"/>
                <a:cs typeface="Times New Roman"/>
              </a:rPr>
              <a:t>odpowiedzialność</a:t>
            </a:r>
            <a:r>
              <a:rPr lang="en-US" sz="1100">
                <a:latin typeface="Times New Roman"/>
                <a:cs typeface="Times New Roman"/>
              </a:rPr>
              <a:t>, </a:t>
            </a:r>
            <a:r>
              <a:rPr lang="en-US" sz="1100" err="1">
                <a:latin typeface="Times New Roman"/>
                <a:cs typeface="Times New Roman"/>
              </a:rPr>
              <a:t>której</a:t>
            </a:r>
            <a:r>
              <a:rPr lang="en-US" sz="1100">
                <a:latin typeface="Times New Roman"/>
                <a:cs typeface="Times New Roman"/>
              </a:rPr>
              <a:t> </a:t>
            </a:r>
            <a:r>
              <a:rPr lang="en-US" sz="1100" err="1">
                <a:latin typeface="Times New Roman"/>
                <a:cs typeface="Times New Roman"/>
              </a:rPr>
              <a:t>powinna</a:t>
            </a:r>
            <a:r>
              <a:rPr lang="en-US" sz="1100">
                <a:latin typeface="Times New Roman"/>
                <a:cs typeface="Times New Roman"/>
              </a:rPr>
              <a:t> </a:t>
            </a:r>
            <a:r>
              <a:rPr lang="en-US" sz="1100" err="1">
                <a:latin typeface="Times New Roman"/>
                <a:cs typeface="Times New Roman"/>
              </a:rPr>
              <a:t>być</a:t>
            </a:r>
            <a:r>
              <a:rPr lang="en-US" sz="1100">
                <a:latin typeface="Times New Roman"/>
                <a:cs typeface="Times New Roman"/>
              </a:rPr>
              <a:t> świadoma. Dlatego ważne byłoby zadbanie o jej zdrowie psychiczne, a nie tylko intelektualne i fizyczne.  </a:t>
            </a:r>
            <a:endParaRPr lang="pl-PL" sz="1100">
              <a:latin typeface="Times New Roman"/>
              <a:cs typeface="Times New Roman"/>
            </a:endParaRPr>
          </a:p>
        </p:txBody>
      </p:sp>
      <p:sp>
        <p:nvSpPr>
          <p:cNvPr id="4" name="Symbol zastępczy stopki 3">
            <a:extLst>
              <a:ext uri="{FF2B5EF4-FFF2-40B4-BE49-F238E27FC236}">
                <a16:creationId xmlns:a16="http://schemas.microsoft.com/office/drawing/2014/main" id="{A4495310-39B3-450A-80DA-9BD88599377B}"/>
              </a:ext>
            </a:extLst>
          </p:cNvPr>
          <p:cNvSpPr>
            <a:spLocks noGrp="1"/>
          </p:cNvSpPr>
          <p:nvPr>
            <p:ph type="ftr" sz="quarter" idx="11"/>
          </p:nvPr>
        </p:nvSpPr>
        <p:spPr>
          <a:xfrm>
            <a:off x="1216573" y="6144611"/>
            <a:ext cx="3069020" cy="361977"/>
          </a:xfrm>
        </p:spPr>
        <p:txBody>
          <a:bodyPr vert="horz" lIns="91440" tIns="45720" rIns="91440" bIns="45720" rtlCol="0" anchor="ctr">
            <a:normAutofit/>
          </a:bodyPr>
          <a:lstStyle/>
          <a:p>
            <a:pPr>
              <a:spcAft>
                <a:spcPts val="600"/>
              </a:spcAft>
              <a:defRPr/>
            </a:pPr>
            <a:r>
              <a:rPr lang="en-US" sz="1000" kern="1200">
                <a:solidFill>
                  <a:schemeClr val="tx1"/>
                </a:solidFill>
                <a:latin typeface="Calibri" panose="020F0502020204030204"/>
                <a:ea typeface="+mn-ea"/>
                <a:cs typeface="+mn-cs"/>
              </a:rPr>
              <a:t>Zawody przyszłości - Kierunek: Mars</a:t>
            </a:r>
          </a:p>
        </p:txBody>
      </p:sp>
    </p:spTree>
    <p:extLst>
      <p:ext uri="{BB962C8B-B14F-4D97-AF65-F5344CB8AC3E}">
        <p14:creationId xmlns:p14="http://schemas.microsoft.com/office/powerpoint/2010/main" val="523876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F36CA75-CFBF-4844-B719-8FE9EBADA9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D4A84B9-E564-4DD0-97F8-DBF1C460C2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02382E0-0A09-46AE-B955-B911CAFE7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DE75D4A-0965-4973-BE75-DECCAC9A9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 name="Picture 19">
            <a:extLst>
              <a:ext uri="{FF2B5EF4-FFF2-40B4-BE49-F238E27FC236}">
                <a16:creationId xmlns:a16="http://schemas.microsoft.com/office/drawing/2014/main" id="{4A599609-F5C2-4A0B-A992-913F814A63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40000"/>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pic>
        <p:nvPicPr>
          <p:cNvPr id="3" name="Obraz 4" descr="Obraz zawierający drewniane, drewno&#10;&#10;Opis wygenerowany automatycznie">
            <a:extLst>
              <a:ext uri="{FF2B5EF4-FFF2-40B4-BE49-F238E27FC236}">
                <a16:creationId xmlns:a16="http://schemas.microsoft.com/office/drawing/2014/main" id="{3F53CD67-B485-41D8-AE3E-096CCF791F87}"/>
              </a:ext>
            </a:extLst>
          </p:cNvPr>
          <p:cNvPicPr>
            <a:picLocks noChangeAspect="1"/>
          </p:cNvPicPr>
          <p:nvPr/>
        </p:nvPicPr>
        <p:blipFill rotWithShape="1">
          <a:blip r:embed="rId3">
            <a:alphaModFix amt="60000"/>
          </a:blip>
          <a:srcRect t="13982" r="-1" b="1726"/>
          <a:stretch/>
        </p:blipFill>
        <p:spPr>
          <a:xfrm>
            <a:off x="20" y="10"/>
            <a:ext cx="12188932" cy="6857990"/>
          </a:xfrm>
          <a:prstGeom prst="rect">
            <a:avLst/>
          </a:prstGeom>
        </p:spPr>
      </p:pic>
      <p:sp>
        <p:nvSpPr>
          <p:cNvPr id="2" name="Tytuł 1">
            <a:extLst>
              <a:ext uri="{FF2B5EF4-FFF2-40B4-BE49-F238E27FC236}">
                <a16:creationId xmlns:a16="http://schemas.microsoft.com/office/drawing/2014/main" id="{50CF9366-E37E-46ED-B0D3-BAA9FA87DB5F}"/>
              </a:ext>
            </a:extLst>
          </p:cNvPr>
          <p:cNvSpPr>
            <a:spLocks noGrp="1"/>
          </p:cNvSpPr>
          <p:nvPr>
            <p:ph type="title"/>
          </p:nvPr>
        </p:nvSpPr>
        <p:spPr>
          <a:xfrm>
            <a:off x="4643377" y="541601"/>
            <a:ext cx="2899031" cy="829302"/>
          </a:xfrm>
        </p:spPr>
        <p:txBody>
          <a:bodyPr vert="horz" lIns="91440" tIns="45720" rIns="91440" bIns="45720" rtlCol="0" anchor="b">
            <a:normAutofit fontScale="90000"/>
          </a:bodyPr>
          <a:lstStyle/>
          <a:p>
            <a:pPr algn="ctr"/>
            <a:r>
              <a:rPr lang="en-US" sz="4800" err="1">
                <a:solidFill>
                  <a:srgbClr val="FFFFFF"/>
                </a:solidFill>
                <a:latin typeface="Times New Roman"/>
                <a:cs typeface="Times New Roman"/>
              </a:rPr>
              <a:t>Kształcenie</a:t>
            </a:r>
            <a:endParaRPr lang="en-US" sz="4800">
              <a:solidFill>
                <a:srgbClr val="FFFFFF"/>
              </a:solidFill>
              <a:latin typeface="Times New Roman"/>
              <a:cs typeface="Times New Roman"/>
            </a:endParaRPr>
          </a:p>
        </p:txBody>
      </p:sp>
      <p:sp>
        <p:nvSpPr>
          <p:cNvPr id="5" name="pole tekstowe 4">
            <a:extLst>
              <a:ext uri="{FF2B5EF4-FFF2-40B4-BE49-F238E27FC236}">
                <a16:creationId xmlns:a16="http://schemas.microsoft.com/office/drawing/2014/main" id="{CAB6EB84-D2DC-4CAA-9DA9-43FE83DEAECE}"/>
              </a:ext>
            </a:extLst>
          </p:cNvPr>
          <p:cNvSpPr txBox="1"/>
          <p:nvPr/>
        </p:nvSpPr>
        <p:spPr>
          <a:xfrm>
            <a:off x="1191966" y="1896829"/>
            <a:ext cx="9801854" cy="433752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spcAft>
                <a:spcPts val="600"/>
              </a:spcAft>
            </a:pPr>
            <a:r>
              <a:rPr lang="en-US" sz="1400">
                <a:solidFill>
                  <a:srgbClr val="FFFFFF"/>
                </a:solidFill>
                <a:latin typeface="Times New Roman"/>
                <a:cs typeface="Times New Roman"/>
              </a:rPr>
              <a:t>   Początkowo nie byłoby stricte zawodu opiekuna. Pierwsi koloniści Marsa nabywaliby doświadczenia i opracowywali swoje metody radzenia sobie na nowej planecie. Wraz z napływem kolejnych ludzi, byliby ich nauczycielami i mentorami. Po pewnym czasie, po zebraniu i uporządkowaniu wiedzy, można by przystąpić do kształcenia zawodowych opiekunów. Selekcja zaczynałaby się w wieku nastoletnim, gdyż edukowanie takich osób, będzie misternym i czasochłonnym procesem. Porównać by go można do szkolenia sił specjalnych. Zatem opiekunowie byliby elitą, najlepszymi z najlepszych. Wyłanianie przyszłych zawodowców odbywałoby się podczas selekcji, do której można zaliczyć badania zdrowia, kondycji, możliwości i potencjału oraz predyspozycji umysłowych czy psychiki. Drugim sposobem, który mógłby być możliwy, to genetyczne tworzenie takich ludzi poprzez modyfikowanie DNA i nadawanie im pożądanych cech. Jednak scenariusz taki, może nie tyle ze względu technologii, a etyki, mógłby nie być możliwy. Po </a:t>
            </a:r>
            <a:r>
              <a:rPr lang="en-US" sz="1400" err="1">
                <a:solidFill>
                  <a:srgbClr val="FFFFFF"/>
                </a:solidFill>
                <a:latin typeface="Times New Roman"/>
                <a:cs typeface="Times New Roman"/>
              </a:rPr>
              <a:t>wyłonieniu</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kandydatów</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pobieraliby</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staranne</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kształcenie</a:t>
            </a:r>
            <a:r>
              <a:rPr lang="en-US" sz="1400">
                <a:solidFill>
                  <a:srgbClr val="FFFFFF"/>
                </a:solidFill>
                <a:latin typeface="Times New Roman"/>
                <a:cs typeface="Times New Roman"/>
              </a:rPr>
              <a:t>. System </a:t>
            </a:r>
            <a:r>
              <a:rPr lang="en-US" sz="1400" err="1">
                <a:solidFill>
                  <a:srgbClr val="FFFFFF"/>
                </a:solidFill>
                <a:latin typeface="Times New Roman"/>
                <a:cs typeface="Times New Roman"/>
              </a:rPr>
              <a:t>edukacji</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powinien</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skupiać</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się</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na</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praktycznym</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stosowaniu</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wiedzy</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i</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wzbudzaniu</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ciekawości</a:t>
            </a:r>
            <a:r>
              <a:rPr lang="en-US" sz="1400">
                <a:solidFill>
                  <a:srgbClr val="FFFFFF"/>
                </a:solidFill>
                <a:latin typeface="Times New Roman"/>
                <a:cs typeface="Times New Roman"/>
              </a:rPr>
              <a:t> do </a:t>
            </a:r>
            <a:r>
              <a:rPr lang="en-US" sz="1400" err="1">
                <a:solidFill>
                  <a:srgbClr val="FFFFFF"/>
                </a:solidFill>
                <a:latin typeface="Times New Roman"/>
                <a:cs typeface="Times New Roman"/>
              </a:rPr>
              <a:t>jej</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indywidualnego</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zgłębiania</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Przyszli</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opiekunowie</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prawdopodobnie</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będą</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uczyć</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się</a:t>
            </a:r>
            <a:r>
              <a:rPr lang="en-US" sz="1400">
                <a:solidFill>
                  <a:srgbClr val="FFFFFF"/>
                </a:solidFill>
                <a:latin typeface="Times New Roman"/>
                <a:cs typeface="Times New Roman"/>
              </a:rPr>
              <a:t> w </a:t>
            </a:r>
            <a:r>
              <a:rPr lang="en-US" sz="1400" err="1">
                <a:solidFill>
                  <a:srgbClr val="FFFFFF"/>
                </a:solidFill>
                <a:latin typeface="Times New Roman"/>
                <a:cs typeface="Times New Roman"/>
              </a:rPr>
              <a:t>szkołach</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prywatnych</a:t>
            </a:r>
            <a:r>
              <a:rPr lang="en-US" sz="1400">
                <a:solidFill>
                  <a:srgbClr val="FFFFFF"/>
                </a:solidFill>
                <a:latin typeface="Times New Roman"/>
                <a:cs typeface="Times New Roman"/>
              </a:rPr>
              <a:t>, co </a:t>
            </a:r>
            <a:r>
              <a:rPr lang="en-US" sz="1400" err="1">
                <a:solidFill>
                  <a:srgbClr val="FFFFFF"/>
                </a:solidFill>
                <a:latin typeface="Times New Roman"/>
                <a:cs typeface="Times New Roman"/>
              </a:rPr>
              <a:t>spowodowane</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będzie</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specyfiką</a:t>
            </a:r>
            <a:r>
              <a:rPr lang="en-US" sz="1400">
                <a:solidFill>
                  <a:srgbClr val="FFFFFF"/>
                </a:solidFill>
                <a:latin typeface="Times New Roman"/>
                <a:cs typeface="Times New Roman"/>
              </a:rPr>
              <a:t> ich </a:t>
            </a:r>
            <a:r>
              <a:rPr lang="en-US" sz="1400" err="1">
                <a:solidFill>
                  <a:srgbClr val="FFFFFF"/>
                </a:solidFill>
                <a:latin typeface="Times New Roman"/>
                <a:cs typeface="Times New Roman"/>
              </a:rPr>
              <a:t>zawodu</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Przedmioty</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których</a:t>
            </a:r>
            <a:r>
              <a:rPr lang="en-US" sz="1400">
                <a:solidFill>
                  <a:srgbClr val="FFFFFF"/>
                </a:solidFill>
                <a:latin typeface="Times New Roman"/>
                <a:cs typeface="Times New Roman"/>
              </a:rPr>
              <a:t> by się uczyli , nie </a:t>
            </a:r>
            <a:r>
              <a:rPr lang="en-US" sz="1400" err="1">
                <a:solidFill>
                  <a:srgbClr val="FFFFFF"/>
                </a:solidFill>
                <a:latin typeface="Times New Roman"/>
                <a:cs typeface="Times New Roman"/>
              </a:rPr>
              <a:t>różniłyby</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się</a:t>
            </a:r>
            <a:r>
              <a:rPr lang="en-US" sz="1400">
                <a:solidFill>
                  <a:srgbClr val="FFFFFF"/>
                </a:solidFill>
                <a:latin typeface="Times New Roman"/>
                <a:cs typeface="Times New Roman"/>
              </a:rPr>
              <a:t> od </a:t>
            </a:r>
            <a:r>
              <a:rPr lang="en-US" sz="1400" err="1">
                <a:solidFill>
                  <a:srgbClr val="FFFFFF"/>
                </a:solidFill>
                <a:latin typeface="Times New Roman"/>
                <a:cs typeface="Times New Roman"/>
              </a:rPr>
              <a:t>tych</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dzisiejszych</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zmieniony</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mógłby</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zostać</a:t>
            </a:r>
            <a:r>
              <a:rPr lang="en-US" sz="1400">
                <a:solidFill>
                  <a:srgbClr val="FFFFFF"/>
                </a:solidFill>
                <a:latin typeface="Times New Roman"/>
                <a:cs typeface="Times New Roman"/>
              </a:rPr>
              <a:t> raczej sposób, w jaki się ich naucza. Przykładowo geografia zostałyby rozszerzone do informacji o Marsie, podobnie jak zajęcia związane utrzymaniem ciała w dobrej kondycji i przygotowywaniem go do </a:t>
            </a:r>
            <a:r>
              <a:rPr lang="en-US" sz="1400" err="1">
                <a:solidFill>
                  <a:srgbClr val="FFFFFF"/>
                </a:solidFill>
                <a:latin typeface="Times New Roman"/>
                <a:cs typeface="Times New Roman"/>
              </a:rPr>
              <a:t>przyszłej</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pracy</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na</a:t>
            </a:r>
            <a:r>
              <a:rPr lang="en-US" sz="1400">
                <a:solidFill>
                  <a:srgbClr val="FFFFFF"/>
                </a:solidFill>
                <a:latin typeface="Times New Roman"/>
                <a:cs typeface="Times New Roman"/>
              </a:rPr>
              <a:t> Marsie. </a:t>
            </a:r>
            <a:r>
              <a:rPr lang="en-US" sz="1400" err="1">
                <a:solidFill>
                  <a:srgbClr val="FFFFFF"/>
                </a:solidFill>
                <a:latin typeface="Times New Roman"/>
                <a:cs typeface="Times New Roman"/>
              </a:rPr>
              <a:t>Zakres</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matematyki</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czy</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fizyki</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zostałby</a:t>
            </a:r>
            <a:r>
              <a:rPr lang="en-US" sz="1400">
                <a:solidFill>
                  <a:srgbClr val="FFFFFF"/>
                </a:solidFill>
                <a:latin typeface="Times New Roman"/>
                <a:cs typeface="Times New Roman"/>
              </a:rPr>
              <a:t> bez </a:t>
            </a:r>
            <a:r>
              <a:rPr lang="en-US" sz="1400" err="1">
                <a:solidFill>
                  <a:srgbClr val="FFFFFF"/>
                </a:solidFill>
                <a:latin typeface="Times New Roman"/>
                <a:cs typeface="Times New Roman"/>
              </a:rPr>
              <a:t>zmian</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gdyż</a:t>
            </a:r>
            <a:r>
              <a:rPr lang="en-US" sz="1400">
                <a:solidFill>
                  <a:srgbClr val="FFFFFF"/>
                </a:solidFill>
                <a:latin typeface="Times New Roman"/>
                <a:cs typeface="Times New Roman"/>
              </a:rPr>
              <a:t> jest taka </a:t>
            </a:r>
            <a:r>
              <a:rPr lang="en-US" sz="1400" err="1">
                <a:solidFill>
                  <a:srgbClr val="FFFFFF"/>
                </a:solidFill>
                <a:latin typeface="Times New Roman"/>
                <a:cs typeface="Times New Roman"/>
              </a:rPr>
              <a:t>sama</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na</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innych</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planetach</a:t>
            </a:r>
            <a:r>
              <a:rPr lang="en-US" sz="1400">
                <a:solidFill>
                  <a:srgbClr val="FFFFFF"/>
                </a:solidFill>
                <a:latin typeface="Times New Roman"/>
                <a:cs typeface="Times New Roman"/>
              </a:rPr>
              <a:t> 😉. Z </a:t>
            </a:r>
            <a:r>
              <a:rPr lang="en-US" sz="1400" err="1">
                <a:solidFill>
                  <a:srgbClr val="FFFFFF"/>
                </a:solidFill>
                <a:latin typeface="Times New Roman"/>
                <a:cs typeface="Times New Roman"/>
              </a:rPr>
              <a:t>czasem</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młodzi</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adepci</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będą</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uczyli</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się</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podstaw</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działania</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i</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naprawy</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urządzeń</a:t>
            </a:r>
            <a:r>
              <a:rPr lang="en-US" sz="1400">
                <a:solidFill>
                  <a:srgbClr val="FFFFFF"/>
                </a:solidFill>
                <a:latin typeface="Times New Roman"/>
                <a:cs typeface="Times New Roman"/>
              </a:rPr>
              <a:t> oraz pojazdów używanych </a:t>
            </a:r>
            <a:r>
              <a:rPr lang="en-US" sz="1400" err="1">
                <a:solidFill>
                  <a:srgbClr val="FFFFFF"/>
                </a:solidFill>
                <a:latin typeface="Times New Roman"/>
                <a:cs typeface="Times New Roman"/>
              </a:rPr>
              <a:t>na</a:t>
            </a:r>
            <a:r>
              <a:rPr lang="en-US" sz="1400">
                <a:solidFill>
                  <a:srgbClr val="FFFFFF"/>
                </a:solidFill>
                <a:latin typeface="Times New Roman"/>
                <a:cs typeface="Times New Roman"/>
              </a:rPr>
              <a:t> Marsie. Z </a:t>
            </a:r>
            <a:r>
              <a:rPr lang="en-US" sz="1400" err="1">
                <a:solidFill>
                  <a:srgbClr val="FFFFFF"/>
                </a:solidFill>
                <a:latin typeface="Times New Roman"/>
                <a:cs typeface="Times New Roman"/>
              </a:rPr>
              <a:t>pewnością</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uczniowie</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kształcący</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się</a:t>
            </a:r>
            <a:r>
              <a:rPr lang="en-US" sz="1400">
                <a:solidFill>
                  <a:srgbClr val="FFFFFF"/>
                </a:solidFill>
                <a:latin typeface="Times New Roman"/>
                <a:cs typeface="Times New Roman"/>
              </a:rPr>
              <a:t> w </a:t>
            </a:r>
            <a:r>
              <a:rPr lang="en-US" sz="1400" err="1">
                <a:solidFill>
                  <a:srgbClr val="FFFFFF"/>
                </a:solidFill>
                <a:latin typeface="Times New Roman"/>
                <a:cs typeface="Times New Roman"/>
              </a:rPr>
              <a:t>tym</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zawodzie</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będą</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dużo</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podróżować</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Dzięki</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temu</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będą</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poddawani</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ciągle</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nowym</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wyzwaniom</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i</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problemami</a:t>
            </a:r>
            <a:r>
              <a:rPr lang="en-US" sz="1400">
                <a:solidFill>
                  <a:srgbClr val="FFFFFF"/>
                </a:solidFill>
                <a:latin typeface="Times New Roman"/>
                <a:cs typeface="Times New Roman"/>
              </a:rPr>
              <a:t> do </a:t>
            </a:r>
            <a:r>
              <a:rPr lang="en-US" sz="1400" err="1">
                <a:solidFill>
                  <a:srgbClr val="FFFFFF"/>
                </a:solidFill>
                <a:latin typeface="Times New Roman"/>
                <a:cs typeface="Times New Roman"/>
              </a:rPr>
              <a:t>rozwiązania</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Parę</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miesięcy</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spędzą</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na</a:t>
            </a:r>
            <a:r>
              <a:rPr lang="en-US" sz="1400">
                <a:solidFill>
                  <a:srgbClr val="FFFFFF"/>
                </a:solidFill>
                <a:latin typeface="Times New Roman"/>
                <a:cs typeface="Times New Roman"/>
              </a:rPr>
              <a:t> terenach pustynnych, innym razem wybiorą się na Antarktydę, następnie do obcego miasta czy do niewielkiego bunkra, w którym będą musieli przeżyć wspólnie lub w samotności przez dłuższy czas. Jednym razem pracując indywidualnie, innym zaś w grupie. Oczywiste jest, że w pewnym momencie zaczną latać na orbitę oraz na Marsa, by tam </a:t>
            </a:r>
            <a:r>
              <a:rPr lang="en-US" sz="1400" err="1">
                <a:solidFill>
                  <a:srgbClr val="FFFFFF"/>
                </a:solidFill>
                <a:latin typeface="Times New Roman"/>
                <a:cs typeface="Times New Roman"/>
              </a:rPr>
              <a:t>już</a:t>
            </a:r>
            <a:r>
              <a:rPr lang="en-US" sz="1400">
                <a:solidFill>
                  <a:srgbClr val="FFFFFF"/>
                </a:solidFill>
                <a:latin typeface="Times New Roman"/>
                <a:cs typeface="Times New Roman"/>
              </a:rPr>
              <a:t> w </a:t>
            </a:r>
            <a:r>
              <a:rPr lang="en-US" sz="1400" err="1">
                <a:solidFill>
                  <a:srgbClr val="FFFFFF"/>
                </a:solidFill>
                <a:latin typeface="Times New Roman"/>
                <a:cs typeface="Times New Roman"/>
              </a:rPr>
              <a:t>praktyce</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zdobywać</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doświadczenie</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Jeśli</a:t>
            </a:r>
            <a:r>
              <a:rPr lang="en-US" sz="1400">
                <a:solidFill>
                  <a:srgbClr val="FFFFFF"/>
                </a:solidFill>
                <a:latin typeface="Times New Roman"/>
                <a:cs typeface="Times New Roman"/>
              </a:rPr>
              <a:t> we </a:t>
            </a:r>
            <a:r>
              <a:rPr lang="en-US" sz="1400" err="1">
                <a:solidFill>
                  <a:srgbClr val="FFFFFF"/>
                </a:solidFill>
                <a:latin typeface="Times New Roman"/>
                <a:cs typeface="Times New Roman"/>
              </a:rPr>
              <a:t>wcześniejszych</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etapach</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nauki</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uczyliby</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się</a:t>
            </a:r>
            <a:r>
              <a:rPr lang="en-US" sz="1400">
                <a:solidFill>
                  <a:srgbClr val="FFFFFF"/>
                </a:solidFill>
                <a:latin typeface="Times New Roman"/>
                <a:cs typeface="Times New Roman"/>
              </a:rPr>
              <a:t> w </a:t>
            </a:r>
            <a:r>
              <a:rPr lang="en-US" sz="1400" err="1">
                <a:solidFill>
                  <a:srgbClr val="FFFFFF"/>
                </a:solidFill>
                <a:latin typeface="Times New Roman"/>
                <a:cs typeface="Times New Roman"/>
              </a:rPr>
              <a:t>większych</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kilkunastoosobowych</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grupach</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teraz</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wraz</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ze</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swoim</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nauczycielem</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którymi</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byliby</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najlepsi</a:t>
            </a:r>
            <a:r>
              <a:rPr lang="en-US" sz="1400">
                <a:solidFill>
                  <a:srgbClr val="FFFFFF"/>
                </a:solidFill>
                <a:latin typeface="Times New Roman"/>
                <a:cs typeface="Times New Roman"/>
              </a:rPr>
              <a:t> z </a:t>
            </a:r>
            <a:r>
              <a:rPr lang="en-US" sz="1400" err="1">
                <a:solidFill>
                  <a:srgbClr val="FFFFFF"/>
                </a:solidFill>
                <a:latin typeface="Times New Roman"/>
                <a:cs typeface="Times New Roman"/>
              </a:rPr>
              <a:t>opiekunów</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będą</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pracować</a:t>
            </a:r>
            <a:r>
              <a:rPr lang="en-US" sz="1400">
                <a:solidFill>
                  <a:srgbClr val="FFFFFF"/>
                </a:solidFill>
                <a:latin typeface="Times New Roman"/>
                <a:cs typeface="Times New Roman"/>
              </a:rPr>
              <a:t> w </a:t>
            </a:r>
            <a:r>
              <a:rPr lang="en-US" sz="1400" err="1">
                <a:solidFill>
                  <a:srgbClr val="FFFFFF"/>
                </a:solidFill>
                <a:latin typeface="Times New Roman"/>
                <a:cs typeface="Times New Roman"/>
              </a:rPr>
              <a:t>kilku</a:t>
            </a:r>
            <a:r>
              <a:rPr lang="en-US" sz="1400">
                <a:solidFill>
                  <a:srgbClr val="FFFFFF"/>
                </a:solidFill>
                <a:latin typeface="Times New Roman"/>
                <a:cs typeface="Times New Roman"/>
              </a:rPr>
              <a:t>. </a:t>
            </a:r>
            <a:r>
              <a:rPr lang="en-US" sz="1400" err="1">
                <a:solidFill>
                  <a:srgbClr val="FFFFFF"/>
                </a:solidFill>
                <a:latin typeface="Times New Roman"/>
                <a:cs typeface="Times New Roman"/>
              </a:rPr>
              <a:t>Miałoby</a:t>
            </a:r>
            <a:r>
              <a:rPr lang="en-US" sz="1400">
                <a:solidFill>
                  <a:srgbClr val="FFFFFF"/>
                </a:solidFill>
                <a:latin typeface="Times New Roman"/>
                <a:cs typeface="Times New Roman"/>
              </a:rPr>
              <a:t> to na celu, skupienie się na jakości ich nauczania. Po latach nauki i ćwiczeń pobieraliby praktyki i z czasem stawali się pełnoprawnymi opiekunami.</a:t>
            </a:r>
            <a:endParaRPr lang="pl-PL">
              <a:latin typeface="Times New Roman"/>
              <a:cs typeface="Times New Roman"/>
            </a:endParaRPr>
          </a:p>
          <a:p>
            <a:pPr indent="-228600" algn="ctr">
              <a:lnSpc>
                <a:spcPct val="90000"/>
              </a:lnSpc>
              <a:spcAft>
                <a:spcPts val="600"/>
              </a:spcAft>
              <a:buFont typeface="Arial" panose="020B0604020202020204" pitchFamily="34" charset="0"/>
              <a:buChar char="•"/>
            </a:pPr>
            <a:endParaRPr lang="en-US" sz="1000">
              <a:solidFill>
                <a:srgbClr val="FFFFFF"/>
              </a:solidFill>
            </a:endParaRPr>
          </a:p>
          <a:p>
            <a:pPr indent="-228600" algn="ctr">
              <a:lnSpc>
                <a:spcPct val="90000"/>
              </a:lnSpc>
              <a:spcAft>
                <a:spcPts val="600"/>
              </a:spcAft>
              <a:buFont typeface="Arial" panose="020B0604020202020204" pitchFamily="34" charset="0"/>
              <a:buChar char="•"/>
            </a:pPr>
            <a:endParaRPr lang="en-US" sz="1000">
              <a:solidFill>
                <a:srgbClr val="FFFFFF"/>
              </a:solidFill>
            </a:endParaRPr>
          </a:p>
        </p:txBody>
      </p:sp>
      <p:sp>
        <p:nvSpPr>
          <p:cNvPr id="4" name="Symbol zastępczy stopki 3">
            <a:extLst>
              <a:ext uri="{FF2B5EF4-FFF2-40B4-BE49-F238E27FC236}">
                <a16:creationId xmlns:a16="http://schemas.microsoft.com/office/drawing/2014/main" id="{EFC1B782-1917-4993-9A1C-0D04A51179BD}"/>
              </a:ext>
            </a:extLst>
          </p:cNvPr>
          <p:cNvSpPr>
            <a:spLocks noGrp="1"/>
          </p:cNvSpPr>
          <p:nvPr>
            <p:ph type="ftr" sz="quarter" idx="11"/>
          </p:nvPr>
        </p:nvSpPr>
        <p:spPr>
          <a:xfrm>
            <a:off x="4363529" y="6324435"/>
            <a:ext cx="3474720" cy="365125"/>
          </a:xfrm>
        </p:spPr>
        <p:txBody>
          <a:bodyPr vert="horz" lIns="91440" tIns="45720" rIns="91440" bIns="45720" rtlCol="0" anchor="ctr">
            <a:normAutofit/>
          </a:bodyPr>
          <a:lstStyle/>
          <a:p>
            <a:pPr>
              <a:spcAft>
                <a:spcPts val="600"/>
              </a:spcAft>
              <a:defRPr/>
            </a:pPr>
            <a:r>
              <a:rPr lang="en-US" kern="1200" err="1">
                <a:solidFill>
                  <a:srgbClr val="FFFFFF"/>
                </a:solidFill>
                <a:latin typeface="Calibri" panose="020F0502020204030204"/>
                <a:ea typeface="+mn-ea"/>
                <a:cs typeface="+mn-cs"/>
              </a:rPr>
              <a:t>Zawody</a:t>
            </a:r>
            <a:r>
              <a:rPr lang="en-US" kern="1200">
                <a:solidFill>
                  <a:srgbClr val="FFFFFF"/>
                </a:solidFill>
                <a:latin typeface="Calibri" panose="020F0502020204030204"/>
                <a:ea typeface="+mn-ea"/>
                <a:cs typeface="+mn-cs"/>
              </a:rPr>
              <a:t> </a:t>
            </a:r>
            <a:r>
              <a:rPr lang="en-US" kern="1200" err="1">
                <a:solidFill>
                  <a:srgbClr val="FFFFFF"/>
                </a:solidFill>
                <a:latin typeface="Calibri" panose="020F0502020204030204"/>
                <a:ea typeface="+mn-ea"/>
                <a:cs typeface="+mn-cs"/>
              </a:rPr>
              <a:t>przyszłości</a:t>
            </a:r>
            <a:r>
              <a:rPr lang="en-US" kern="1200">
                <a:solidFill>
                  <a:srgbClr val="FFFFFF"/>
                </a:solidFill>
                <a:latin typeface="Calibri" panose="020F0502020204030204"/>
                <a:ea typeface="+mn-ea"/>
                <a:cs typeface="+mn-cs"/>
              </a:rPr>
              <a:t> - </a:t>
            </a:r>
            <a:r>
              <a:rPr lang="en-US" kern="1200" err="1">
                <a:solidFill>
                  <a:srgbClr val="FFFFFF"/>
                </a:solidFill>
                <a:latin typeface="Calibri" panose="020F0502020204030204"/>
                <a:ea typeface="+mn-ea"/>
                <a:cs typeface="+mn-cs"/>
              </a:rPr>
              <a:t>Kierunek</a:t>
            </a:r>
            <a:r>
              <a:rPr lang="en-US" kern="1200">
                <a:solidFill>
                  <a:srgbClr val="FFFFFF"/>
                </a:solidFill>
                <a:latin typeface="Calibri" panose="020F0502020204030204"/>
                <a:ea typeface="+mn-ea"/>
                <a:cs typeface="+mn-cs"/>
              </a:rPr>
              <a:t>: Mars</a:t>
            </a:r>
            <a:endParaRPr lang="en-US" kern="1200">
              <a:solidFill>
                <a:srgbClr val="FFFFFF"/>
              </a:solidFill>
              <a:latin typeface="Calibri" panose="020F0502020204030204"/>
              <a:cs typeface="Calibri"/>
            </a:endParaRPr>
          </a:p>
        </p:txBody>
      </p:sp>
    </p:spTree>
    <p:extLst>
      <p:ext uri="{BB962C8B-B14F-4D97-AF65-F5344CB8AC3E}">
        <p14:creationId xmlns:p14="http://schemas.microsoft.com/office/powerpoint/2010/main" val="3627881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Obraz 8" descr="Obraz zawierający niebo, zewnętrzne, zachód słońca, chmury&#10;&#10;Opis wygenerowany automatycznie">
            <a:extLst>
              <a:ext uri="{FF2B5EF4-FFF2-40B4-BE49-F238E27FC236}">
                <a16:creationId xmlns:a16="http://schemas.microsoft.com/office/drawing/2014/main" id="{B58E043C-CC20-43D2-A1DF-80738811A004}"/>
              </a:ext>
            </a:extLst>
          </p:cNvPr>
          <p:cNvPicPr>
            <a:picLocks noChangeAspect="1"/>
          </p:cNvPicPr>
          <p:nvPr/>
        </p:nvPicPr>
        <p:blipFill>
          <a:blip r:embed="rId2"/>
          <a:stretch>
            <a:fillRect/>
          </a:stretch>
        </p:blipFill>
        <p:spPr>
          <a:xfrm flipH="1">
            <a:off x="-26894" y="-51133"/>
            <a:ext cx="12212170" cy="6960267"/>
          </a:xfrm>
          <a:prstGeom prst="rect">
            <a:avLst/>
          </a:prstGeom>
        </p:spPr>
      </p:pic>
      <p:sp>
        <p:nvSpPr>
          <p:cNvPr id="16" name="Rectangle 18">
            <a:extLst>
              <a:ext uri="{FF2B5EF4-FFF2-40B4-BE49-F238E27FC236}">
                <a16:creationId xmlns:a16="http://schemas.microsoft.com/office/drawing/2014/main" id="{724CD679-7405-4CD3-A92A-9469F279A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573559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DFF1903D-6083-48FA-B6A5-6C352C4C3050}"/>
              </a:ext>
            </a:extLst>
          </p:cNvPr>
          <p:cNvSpPr>
            <a:spLocks noGrp="1"/>
          </p:cNvSpPr>
          <p:nvPr>
            <p:ph type="title"/>
          </p:nvPr>
        </p:nvSpPr>
        <p:spPr>
          <a:xfrm>
            <a:off x="594805" y="640263"/>
            <a:ext cx="3450738" cy="1344975"/>
          </a:xfrm>
        </p:spPr>
        <p:txBody>
          <a:bodyPr vert="horz" lIns="91440" tIns="45720" rIns="91440" bIns="45720" rtlCol="0" anchor="ctr">
            <a:normAutofit/>
          </a:bodyPr>
          <a:lstStyle/>
          <a:p>
            <a:r>
              <a:rPr lang="en-US" sz="4000" err="1">
                <a:latin typeface="Times New Roman"/>
                <a:cs typeface="Times New Roman"/>
              </a:rPr>
              <a:t>Cechy</a:t>
            </a:r>
            <a:r>
              <a:rPr lang="en-US" sz="4000">
                <a:latin typeface="Times New Roman"/>
                <a:cs typeface="Times New Roman"/>
              </a:rPr>
              <a:t> </a:t>
            </a:r>
            <a:r>
              <a:rPr lang="en-US" sz="4000" err="1">
                <a:latin typeface="Times New Roman"/>
                <a:cs typeface="Times New Roman"/>
              </a:rPr>
              <a:t>fizyczne</a:t>
            </a:r>
            <a:r>
              <a:rPr lang="en-US" sz="4000">
                <a:latin typeface="Times New Roman"/>
                <a:cs typeface="Times New Roman"/>
              </a:rPr>
              <a:t> </a:t>
            </a:r>
            <a:r>
              <a:rPr lang="en-US" sz="4000" err="1">
                <a:latin typeface="Times New Roman"/>
                <a:cs typeface="Times New Roman"/>
              </a:rPr>
              <a:t>i</a:t>
            </a:r>
            <a:r>
              <a:rPr lang="en-US" sz="4000">
                <a:latin typeface="Times New Roman"/>
                <a:cs typeface="Times New Roman"/>
              </a:rPr>
              <a:t> </a:t>
            </a:r>
            <a:r>
              <a:rPr lang="en-US" sz="4000" err="1">
                <a:latin typeface="Times New Roman"/>
                <a:cs typeface="Times New Roman"/>
              </a:rPr>
              <a:t>psychiczne</a:t>
            </a:r>
            <a:endParaRPr lang="en-US" sz="4000">
              <a:latin typeface="Times New Roman"/>
              <a:cs typeface="Times New Roman"/>
            </a:endParaRPr>
          </a:p>
        </p:txBody>
      </p:sp>
      <p:sp>
        <p:nvSpPr>
          <p:cNvPr id="5" name="pole tekstowe 4">
            <a:extLst>
              <a:ext uri="{FF2B5EF4-FFF2-40B4-BE49-F238E27FC236}">
                <a16:creationId xmlns:a16="http://schemas.microsoft.com/office/drawing/2014/main" id="{159DC171-70D1-4A30-822E-6AA0130E59BC}"/>
              </a:ext>
            </a:extLst>
          </p:cNvPr>
          <p:cNvSpPr txBox="1"/>
          <p:nvPr/>
        </p:nvSpPr>
        <p:spPr>
          <a:xfrm>
            <a:off x="594110" y="2121763"/>
            <a:ext cx="5157049" cy="377301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en-US" sz="1500">
                <a:latin typeface="Times New Roman"/>
                <a:cs typeface="Times New Roman"/>
              </a:rPr>
              <a:t>   Opiekun powinien się wyróżniać opanowaniem w każdej nowej sytuacji, cierpliwością, umiejętnością przekazywania wiedzy oraz lubić pracę z innymi ludźmi. Ponadto radzić sobie ze stresem oraz potrafić rozwiązywać konflikty, które dla jego podopiecznych będą prawdopodobne z racji wielu niedogodności; odmiennego niż dotychczas, trudnego do życia środowiska oraz nowych, być może irytujących, bodźców, takich jak mniejsza grawitacja, przebywanie w niewielkiej przestrzeni przez długi czas z tymi samymi ludźmi. </a:t>
            </a:r>
            <a:endParaRPr lang="pl-PL">
              <a:latin typeface="Times New Roman"/>
              <a:cs typeface="Times New Roman"/>
            </a:endParaRPr>
          </a:p>
          <a:p>
            <a:pPr>
              <a:lnSpc>
                <a:spcPct val="90000"/>
              </a:lnSpc>
              <a:spcAft>
                <a:spcPts val="600"/>
              </a:spcAft>
            </a:pPr>
            <a:r>
              <a:rPr lang="en-US" sz="1500">
                <a:latin typeface="Times New Roman"/>
                <a:cs typeface="Times New Roman"/>
              </a:rPr>
              <a:t>   Dobra </a:t>
            </a:r>
            <a:r>
              <a:rPr lang="en-US" sz="1500" err="1">
                <a:latin typeface="Times New Roman"/>
                <a:cs typeface="Times New Roman"/>
              </a:rPr>
              <a:t>kondycja</a:t>
            </a:r>
            <a:r>
              <a:rPr lang="en-US" sz="1500">
                <a:latin typeface="Times New Roman"/>
                <a:cs typeface="Times New Roman"/>
              </a:rPr>
              <a:t> </a:t>
            </a:r>
            <a:r>
              <a:rPr lang="en-US" sz="1500" err="1">
                <a:latin typeface="Times New Roman"/>
                <a:cs typeface="Times New Roman"/>
              </a:rPr>
              <a:t>i</a:t>
            </a:r>
            <a:r>
              <a:rPr lang="en-US" sz="1500">
                <a:latin typeface="Times New Roman"/>
                <a:cs typeface="Times New Roman"/>
              </a:rPr>
              <a:t> </a:t>
            </a:r>
            <a:r>
              <a:rPr lang="en-US" sz="1500" err="1">
                <a:latin typeface="Times New Roman"/>
                <a:cs typeface="Times New Roman"/>
              </a:rPr>
              <a:t>zdrowie</a:t>
            </a:r>
            <a:r>
              <a:rPr lang="en-US" sz="1500">
                <a:latin typeface="Times New Roman"/>
                <a:cs typeface="Times New Roman"/>
              </a:rPr>
              <a:t> to </a:t>
            </a:r>
            <a:r>
              <a:rPr lang="en-US" sz="1500" err="1">
                <a:latin typeface="Times New Roman"/>
                <a:cs typeface="Times New Roman"/>
              </a:rPr>
              <a:t>wymagania</a:t>
            </a:r>
            <a:r>
              <a:rPr lang="en-US" sz="1500">
                <a:latin typeface="Times New Roman"/>
                <a:cs typeface="Times New Roman"/>
              </a:rPr>
              <a:t> </a:t>
            </a:r>
            <a:r>
              <a:rPr lang="en-US" sz="1500" err="1">
                <a:latin typeface="Times New Roman"/>
                <a:cs typeface="Times New Roman"/>
              </a:rPr>
              <a:t>niezbędne</a:t>
            </a:r>
            <a:r>
              <a:rPr lang="en-US" sz="1500">
                <a:latin typeface="Times New Roman"/>
                <a:cs typeface="Times New Roman"/>
              </a:rPr>
              <a:t>, by </a:t>
            </a:r>
            <a:r>
              <a:rPr lang="en-US" sz="1500" err="1">
                <a:latin typeface="Times New Roman"/>
                <a:cs typeface="Times New Roman"/>
              </a:rPr>
              <a:t>zostać</a:t>
            </a:r>
            <a:r>
              <a:rPr lang="en-US" sz="1500">
                <a:latin typeface="Times New Roman"/>
                <a:cs typeface="Times New Roman"/>
              </a:rPr>
              <a:t> </a:t>
            </a:r>
            <a:r>
              <a:rPr lang="en-US" sz="1500" err="1">
                <a:latin typeface="Times New Roman"/>
                <a:cs typeface="Times New Roman"/>
              </a:rPr>
              <a:t>astronautą</a:t>
            </a:r>
            <a:r>
              <a:rPr lang="en-US" sz="1500">
                <a:latin typeface="Times New Roman"/>
                <a:cs typeface="Times New Roman"/>
              </a:rPr>
              <a:t> </a:t>
            </a:r>
            <a:r>
              <a:rPr lang="en-US" sz="1500" err="1">
                <a:latin typeface="Times New Roman"/>
                <a:cs typeface="Times New Roman"/>
              </a:rPr>
              <a:t>i</a:t>
            </a:r>
            <a:r>
              <a:rPr lang="en-US" sz="1500">
                <a:latin typeface="Times New Roman"/>
                <a:cs typeface="Times New Roman"/>
              </a:rPr>
              <a:t> </a:t>
            </a:r>
            <a:r>
              <a:rPr lang="en-US" sz="1500" err="1">
                <a:latin typeface="Times New Roman"/>
                <a:cs typeface="Times New Roman"/>
              </a:rPr>
              <a:t>podobnie</a:t>
            </a:r>
            <a:r>
              <a:rPr lang="en-US" sz="1500">
                <a:latin typeface="Times New Roman"/>
                <a:cs typeface="Times New Roman"/>
              </a:rPr>
              <a:t> w </a:t>
            </a:r>
            <a:r>
              <a:rPr lang="en-US" sz="1500" err="1">
                <a:latin typeface="Times New Roman"/>
                <a:cs typeface="Times New Roman"/>
              </a:rPr>
              <a:t>tym</a:t>
            </a:r>
            <a:r>
              <a:rPr lang="en-US" sz="1500">
                <a:latin typeface="Times New Roman"/>
                <a:cs typeface="Times New Roman"/>
              </a:rPr>
              <a:t> </a:t>
            </a:r>
            <a:r>
              <a:rPr lang="en-US" sz="1500" err="1">
                <a:latin typeface="Times New Roman"/>
                <a:cs typeface="Times New Roman"/>
              </a:rPr>
              <a:t>przyszłym</a:t>
            </a:r>
            <a:r>
              <a:rPr lang="en-US" sz="1500">
                <a:latin typeface="Times New Roman"/>
                <a:cs typeface="Times New Roman"/>
              </a:rPr>
              <a:t> </a:t>
            </a:r>
            <a:r>
              <a:rPr lang="en-US" sz="1500" err="1">
                <a:latin typeface="Times New Roman"/>
                <a:cs typeface="Times New Roman"/>
              </a:rPr>
              <a:t>zawodzie</a:t>
            </a:r>
            <a:r>
              <a:rPr lang="en-US" sz="1500">
                <a:latin typeface="Times New Roman"/>
                <a:cs typeface="Times New Roman"/>
              </a:rPr>
              <a:t>. </a:t>
            </a:r>
            <a:r>
              <a:rPr lang="en-US" sz="1500" err="1">
                <a:latin typeface="Times New Roman"/>
                <a:cs typeface="Times New Roman"/>
              </a:rPr>
              <a:t>Konieczna</a:t>
            </a:r>
            <a:r>
              <a:rPr lang="en-US" sz="1500">
                <a:latin typeface="Times New Roman"/>
                <a:cs typeface="Times New Roman"/>
              </a:rPr>
              <a:t> </a:t>
            </a:r>
            <a:r>
              <a:rPr lang="en-US" sz="1500" err="1">
                <a:latin typeface="Times New Roman"/>
                <a:cs typeface="Times New Roman"/>
              </a:rPr>
              <a:t>będzie</a:t>
            </a:r>
            <a:r>
              <a:rPr lang="en-US" sz="1500">
                <a:latin typeface="Times New Roman"/>
                <a:cs typeface="Times New Roman"/>
              </a:rPr>
              <a:t> </a:t>
            </a:r>
            <a:r>
              <a:rPr lang="en-US" sz="1500" err="1">
                <a:latin typeface="Times New Roman"/>
                <a:cs typeface="Times New Roman"/>
              </a:rPr>
              <a:t>również</a:t>
            </a:r>
            <a:r>
              <a:rPr lang="en-US" sz="1500">
                <a:latin typeface="Times New Roman"/>
                <a:cs typeface="Times New Roman"/>
              </a:rPr>
              <a:t> </a:t>
            </a:r>
            <a:r>
              <a:rPr lang="en-US" sz="1500" err="1">
                <a:latin typeface="Times New Roman"/>
                <a:cs typeface="Times New Roman"/>
              </a:rPr>
              <a:t>wytrwałość</a:t>
            </a:r>
            <a:r>
              <a:rPr lang="en-US" sz="1500">
                <a:latin typeface="Times New Roman"/>
                <a:cs typeface="Times New Roman"/>
              </a:rPr>
              <a:t> </a:t>
            </a:r>
            <a:r>
              <a:rPr lang="en-US" sz="1500" err="1">
                <a:latin typeface="Times New Roman"/>
                <a:cs typeface="Times New Roman"/>
              </a:rPr>
              <a:t>i</a:t>
            </a:r>
            <a:r>
              <a:rPr lang="en-US" sz="1500">
                <a:latin typeface="Times New Roman"/>
                <a:cs typeface="Times New Roman"/>
              </a:rPr>
              <a:t> </a:t>
            </a:r>
            <a:r>
              <a:rPr lang="en-US" sz="1500" err="1">
                <a:latin typeface="Times New Roman"/>
                <a:cs typeface="Times New Roman"/>
              </a:rPr>
              <a:t>pozytywne</a:t>
            </a:r>
            <a:r>
              <a:rPr lang="en-US" sz="1500">
                <a:latin typeface="Times New Roman"/>
                <a:cs typeface="Times New Roman"/>
              </a:rPr>
              <a:t> </a:t>
            </a:r>
            <a:r>
              <a:rPr lang="en-US" sz="1500" err="1">
                <a:latin typeface="Times New Roman"/>
                <a:cs typeface="Times New Roman"/>
              </a:rPr>
              <a:t>nastawienie</a:t>
            </a:r>
            <a:r>
              <a:rPr lang="en-US" sz="1500">
                <a:latin typeface="Times New Roman"/>
                <a:cs typeface="Times New Roman"/>
              </a:rPr>
              <a:t> do </a:t>
            </a:r>
            <a:r>
              <a:rPr lang="en-US" sz="1500" err="1">
                <a:latin typeface="Times New Roman"/>
                <a:cs typeface="Times New Roman"/>
              </a:rPr>
              <a:t>rozwiązywania</a:t>
            </a:r>
            <a:r>
              <a:rPr lang="en-US" sz="1500">
                <a:latin typeface="Times New Roman"/>
                <a:cs typeface="Times New Roman"/>
              </a:rPr>
              <a:t> </a:t>
            </a:r>
            <a:r>
              <a:rPr lang="en-US" sz="1500" err="1">
                <a:latin typeface="Times New Roman"/>
                <a:cs typeface="Times New Roman"/>
              </a:rPr>
              <a:t>niecodziennych</a:t>
            </a:r>
            <a:r>
              <a:rPr lang="en-US" sz="1500">
                <a:latin typeface="Times New Roman"/>
                <a:cs typeface="Times New Roman"/>
              </a:rPr>
              <a:t> </a:t>
            </a:r>
            <a:r>
              <a:rPr lang="en-US" sz="1500" err="1">
                <a:latin typeface="Times New Roman"/>
                <a:cs typeface="Times New Roman"/>
              </a:rPr>
              <a:t>problemów</a:t>
            </a:r>
            <a:r>
              <a:rPr lang="en-US" sz="1500">
                <a:latin typeface="Times New Roman"/>
                <a:cs typeface="Times New Roman"/>
              </a:rPr>
              <a:t> w </a:t>
            </a:r>
            <a:r>
              <a:rPr lang="en-US" sz="1500" err="1">
                <a:latin typeface="Times New Roman"/>
                <a:cs typeface="Times New Roman"/>
              </a:rPr>
              <a:t>prosty</a:t>
            </a:r>
            <a:r>
              <a:rPr lang="en-US" sz="1500">
                <a:latin typeface="Times New Roman"/>
                <a:cs typeface="Times New Roman"/>
              </a:rPr>
              <a:t> </a:t>
            </a:r>
            <a:r>
              <a:rPr lang="en-US" sz="1500" err="1">
                <a:latin typeface="Times New Roman"/>
                <a:cs typeface="Times New Roman"/>
              </a:rPr>
              <a:t>sposób</a:t>
            </a:r>
            <a:r>
              <a:rPr lang="en-US" sz="1500">
                <a:latin typeface="Times New Roman"/>
                <a:cs typeface="Times New Roman"/>
              </a:rPr>
              <a:t> </a:t>
            </a:r>
            <a:r>
              <a:rPr lang="en-US" sz="1500" err="1">
                <a:latin typeface="Times New Roman"/>
                <a:cs typeface="Times New Roman"/>
              </a:rPr>
              <a:t>spowodowane</a:t>
            </a:r>
            <a:r>
              <a:rPr lang="en-US" sz="1500">
                <a:latin typeface="Times New Roman"/>
                <a:cs typeface="Times New Roman"/>
              </a:rPr>
              <a:t> </a:t>
            </a:r>
            <a:r>
              <a:rPr lang="en-US" sz="1500" err="1">
                <a:latin typeface="Times New Roman"/>
                <a:cs typeface="Times New Roman"/>
              </a:rPr>
              <a:t>ograniczonymi</a:t>
            </a:r>
            <a:r>
              <a:rPr lang="en-US" sz="1500">
                <a:latin typeface="Times New Roman"/>
                <a:cs typeface="Times New Roman"/>
              </a:rPr>
              <a:t> </a:t>
            </a:r>
            <a:r>
              <a:rPr lang="en-US" sz="1500" err="1">
                <a:latin typeface="Times New Roman"/>
                <a:cs typeface="Times New Roman"/>
              </a:rPr>
              <a:t>na</a:t>
            </a:r>
            <a:r>
              <a:rPr lang="en-US" sz="1500">
                <a:latin typeface="Times New Roman"/>
                <a:cs typeface="Times New Roman"/>
              </a:rPr>
              <a:t> Marsie </a:t>
            </a:r>
            <a:r>
              <a:rPr lang="en-US" sz="1500" err="1">
                <a:latin typeface="Times New Roman"/>
                <a:cs typeface="Times New Roman"/>
              </a:rPr>
              <a:t>środkami</a:t>
            </a:r>
            <a:r>
              <a:rPr lang="en-US" sz="1500">
                <a:latin typeface="Times New Roman"/>
                <a:cs typeface="Times New Roman"/>
              </a:rPr>
              <a:t>.  </a:t>
            </a:r>
          </a:p>
        </p:txBody>
      </p:sp>
      <p:sp>
        <p:nvSpPr>
          <p:cNvPr id="4" name="Symbol zastępczy stopki 3">
            <a:extLst>
              <a:ext uri="{FF2B5EF4-FFF2-40B4-BE49-F238E27FC236}">
                <a16:creationId xmlns:a16="http://schemas.microsoft.com/office/drawing/2014/main" id="{4B466222-A18C-4E1F-97B7-15FED5AD6A5A}"/>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Zawody przyszłości - Kierunek: Mars</a:t>
            </a:r>
          </a:p>
        </p:txBody>
      </p:sp>
    </p:spTree>
    <p:extLst>
      <p:ext uri="{BB962C8B-B14F-4D97-AF65-F5344CB8AC3E}">
        <p14:creationId xmlns:p14="http://schemas.microsoft.com/office/powerpoint/2010/main" val="4141171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Obraz 8" descr="Obraz zawierający niebo, zewnętrzne, zachód słońca&#10;&#10;Opis wygenerowany automatycznie">
            <a:extLst>
              <a:ext uri="{FF2B5EF4-FFF2-40B4-BE49-F238E27FC236}">
                <a16:creationId xmlns:a16="http://schemas.microsoft.com/office/drawing/2014/main" id="{2A908592-D564-47A7-A846-4FBD3890EA66}"/>
              </a:ext>
            </a:extLst>
          </p:cNvPr>
          <p:cNvPicPr>
            <a:picLocks noChangeAspect="1"/>
          </p:cNvPicPr>
          <p:nvPr/>
        </p:nvPicPr>
        <p:blipFill rotWithShape="1">
          <a:blip r:embed="rId2"/>
          <a:srcRect l="6419" r="11804" b="1"/>
          <a:stretch/>
        </p:blipFill>
        <p:spPr>
          <a:xfrm>
            <a:off x="-1" y="10"/>
            <a:ext cx="12192000" cy="6857990"/>
          </a:xfrm>
          <a:prstGeom prst="rect">
            <a:avLst/>
          </a:prstGeom>
        </p:spPr>
      </p:pic>
      <p:sp>
        <p:nvSpPr>
          <p:cNvPr id="16"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ytuł 1">
            <a:extLst>
              <a:ext uri="{FF2B5EF4-FFF2-40B4-BE49-F238E27FC236}">
                <a16:creationId xmlns:a16="http://schemas.microsoft.com/office/drawing/2014/main" id="{EA1EA354-D69E-47A5-B62E-86FAFB674E50}"/>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2800">
                <a:latin typeface="Times New Roman"/>
                <a:cs typeface="Times New Roman"/>
              </a:rPr>
              <a:t>Zakres obowiązków, czyli czym będzie się zajmował opiekun.</a:t>
            </a:r>
          </a:p>
        </p:txBody>
      </p:sp>
      <p:cxnSp>
        <p:nvCxnSpPr>
          <p:cNvPr id="17" name="Straight Connector 1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pole tekstowe 2">
            <a:extLst>
              <a:ext uri="{FF2B5EF4-FFF2-40B4-BE49-F238E27FC236}">
                <a16:creationId xmlns:a16="http://schemas.microsoft.com/office/drawing/2014/main" id="{DC792A47-E477-4018-B2FB-DD9912497505}"/>
              </a:ext>
            </a:extLst>
          </p:cNvPr>
          <p:cNvSpPr txBox="1"/>
          <p:nvPr/>
        </p:nvSpPr>
        <p:spPr>
          <a:xfrm>
            <a:off x="525516" y="3428778"/>
            <a:ext cx="4705079" cy="2608634"/>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Aft>
                <a:spcPts val="600"/>
              </a:spcAft>
            </a:pPr>
            <a:r>
              <a:rPr lang="en-US" sz="1100">
                <a:latin typeface="Times New Roman"/>
                <a:cs typeface="Times New Roman"/>
              </a:rPr>
              <a:t>   Człowiek tego zawodu będzie przejmował podopiecznych od razu po przylocie. Poinformuje o najważniejszych zasadach, oprowadzi po miejscu, w którym będą żyć, wskaże najważniejsze pomieszczenia i urządzenia. Dobrze by było, gdyby był spokojny i zdecydowany, niczym poważny autorytet, co wzbudzi zaufanie i poczucie bezpieczeństwa u kolonistów. Nie powinien jednak pozwalać, aby czuli się beztrosko, lecz informować o wszelkich zagrożeniach i niebezpieczeństwach, które mogą się im przytrafić. Przez pierwsze dni przebywałby z nimi, pomagał przystosować się do nowego otoczenia, udzielał rad, rozmawiał, uczył, zwracał uwagę, jak mogą sobie ułatwić życie i do kogo zwracać się o pomoc. Organizowałby spotkania z innymi mieszkańcami kolonii, by mogli nawiązywać kontakty i dzielić się doświadczeniem. Wychodziłby z nimi na powierzchnię, oprowadzał po najbliższej okolicy. Podczas tych wyjść przyzwyczajaliby się do noszenia skafandrów, grawitacji, nowego środowiska i pogody.  </a:t>
            </a:r>
            <a:endParaRPr lang="pl-PL"/>
          </a:p>
        </p:txBody>
      </p:sp>
      <p:sp>
        <p:nvSpPr>
          <p:cNvPr id="4" name="Symbol zastępczy stopki 3">
            <a:extLst>
              <a:ext uri="{FF2B5EF4-FFF2-40B4-BE49-F238E27FC236}">
                <a16:creationId xmlns:a16="http://schemas.microsoft.com/office/drawing/2014/main" id="{09469885-30C4-44AC-B81D-88F7A7A550BD}"/>
              </a:ext>
            </a:extLst>
          </p:cNvPr>
          <p:cNvSpPr>
            <a:spLocks noGrp="1"/>
          </p:cNvSpPr>
          <p:nvPr>
            <p:ph type="ftr" sz="quarter" idx="11"/>
          </p:nvPr>
        </p:nvSpPr>
        <p:spPr>
          <a:xfrm>
            <a:off x="1216573" y="6144611"/>
            <a:ext cx="3069020" cy="361977"/>
          </a:xfrm>
        </p:spPr>
        <p:txBody>
          <a:bodyPr vert="horz" lIns="91440" tIns="45720" rIns="91440" bIns="45720" rtlCol="0" anchor="ctr">
            <a:normAutofit/>
          </a:bodyPr>
          <a:lstStyle/>
          <a:p>
            <a:pPr>
              <a:spcAft>
                <a:spcPts val="600"/>
              </a:spcAft>
              <a:defRPr/>
            </a:pPr>
            <a:r>
              <a:rPr lang="en-US" sz="1000" kern="1200">
                <a:solidFill>
                  <a:schemeClr val="tx1"/>
                </a:solidFill>
                <a:latin typeface="Calibri" panose="020F0502020204030204"/>
                <a:ea typeface="+mn-ea"/>
                <a:cs typeface="+mn-cs"/>
              </a:rPr>
              <a:t>Zawody przyszłości - Kierunek: Mars</a:t>
            </a:r>
          </a:p>
        </p:txBody>
      </p:sp>
    </p:spTree>
    <p:extLst>
      <p:ext uri="{BB962C8B-B14F-4D97-AF65-F5344CB8AC3E}">
        <p14:creationId xmlns:p14="http://schemas.microsoft.com/office/powerpoint/2010/main" val="39177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Obraz 6">
            <a:extLst>
              <a:ext uri="{FF2B5EF4-FFF2-40B4-BE49-F238E27FC236}">
                <a16:creationId xmlns:a16="http://schemas.microsoft.com/office/drawing/2014/main" id="{A5E68016-50A9-49F9-AAA5-1ABDFB11AD29}"/>
              </a:ext>
            </a:extLst>
          </p:cNvPr>
          <p:cNvPicPr>
            <a:picLocks noChangeAspect="1"/>
          </p:cNvPicPr>
          <p:nvPr/>
        </p:nvPicPr>
        <p:blipFill rotWithShape="1">
          <a:blip r:embed="rId2"/>
          <a:srcRect t="24497"/>
          <a:stretch/>
        </p:blipFill>
        <p:spPr>
          <a:xfrm flipH="1">
            <a:off x="-1" y="10"/>
            <a:ext cx="12192000" cy="6857990"/>
          </a:xfrm>
          <a:prstGeom prst="rect">
            <a:avLst/>
          </a:prstGeom>
        </p:spPr>
      </p:pic>
      <p:sp>
        <p:nvSpPr>
          <p:cNvPr id="8"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ytuł 1">
            <a:extLst>
              <a:ext uri="{FF2B5EF4-FFF2-40B4-BE49-F238E27FC236}">
                <a16:creationId xmlns:a16="http://schemas.microsoft.com/office/drawing/2014/main" id="{6BB8C28F-5394-4AF2-B433-13FD0F5584A5}"/>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3600">
                <a:latin typeface="Times New Roman"/>
                <a:cs typeface="Times New Roman"/>
              </a:rPr>
              <a:t>Ochrona </a:t>
            </a:r>
          </a:p>
        </p:txBody>
      </p:sp>
      <p:cxnSp>
        <p:nvCxnSpPr>
          <p:cNvPr id="9"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5" name="pole tekstowe 4">
            <a:extLst>
              <a:ext uri="{FF2B5EF4-FFF2-40B4-BE49-F238E27FC236}">
                <a16:creationId xmlns:a16="http://schemas.microsoft.com/office/drawing/2014/main" id="{F912EF7E-27AA-4FCD-BB02-69FDC9C58B78}"/>
              </a:ext>
            </a:extLst>
          </p:cNvPr>
          <p:cNvSpPr txBox="1"/>
          <p:nvPr/>
        </p:nvSpPr>
        <p:spPr>
          <a:xfrm>
            <a:off x="525516" y="3417573"/>
            <a:ext cx="4593021" cy="2619839"/>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Aft>
                <a:spcPts val="600"/>
              </a:spcAft>
            </a:pPr>
            <a:r>
              <a:rPr lang="en-US" sz="1300"/>
              <a:t> </a:t>
            </a:r>
            <a:r>
              <a:rPr lang="en-US" sz="1300">
                <a:latin typeface="Times New Roman"/>
                <a:cs typeface="Times New Roman"/>
              </a:rPr>
              <a:t>  Opiekunowie przeprowadzaliby akcje ratunkowe i poszukiwawcze w wypadku, kiedy byłoby to konieczne. Towarzyszyliby naukowcom podczas dalszych podróży na Marsie w jego odległe rejony. Dbaliby o ich bezpieczeństwo i kontrolowali otoczenie. Wiedzieliby, jak się zachować w przypadku burzy piaskowej lub uszkodzenia skafandra. Możliwe, że prowadziliby zejścia do jaskiń na Marsie dla mieszkańców kolonii. </a:t>
            </a:r>
            <a:endParaRPr lang="pl-PL">
              <a:latin typeface="Times New Roman"/>
              <a:cs typeface="Times New Roman"/>
            </a:endParaRPr>
          </a:p>
          <a:p>
            <a:pPr>
              <a:lnSpc>
                <a:spcPct val="90000"/>
              </a:lnSpc>
              <a:spcAft>
                <a:spcPts val="600"/>
              </a:spcAft>
            </a:pPr>
            <a:r>
              <a:rPr lang="en-US" sz="1300">
                <a:latin typeface="Times New Roman"/>
                <a:cs typeface="Times New Roman"/>
              </a:rPr>
              <a:t>   Ten wyszkolony zawodowiec, dzięki ogromnemu doświadczeniu, umiejętnościom i wiedzy będzie mógł przeżyć przez dłuższy czas poza bazą lub dotrzeć do niej w razie problemów korzystając jedynie z prostych urządzeń przy sobie. </a:t>
            </a:r>
          </a:p>
        </p:txBody>
      </p:sp>
      <p:sp>
        <p:nvSpPr>
          <p:cNvPr id="4" name="Symbol zastępczy stopki 3">
            <a:extLst>
              <a:ext uri="{FF2B5EF4-FFF2-40B4-BE49-F238E27FC236}">
                <a16:creationId xmlns:a16="http://schemas.microsoft.com/office/drawing/2014/main" id="{1393BE72-E9FC-48EC-B9B4-79892413E92E}"/>
              </a:ext>
            </a:extLst>
          </p:cNvPr>
          <p:cNvSpPr>
            <a:spLocks noGrp="1"/>
          </p:cNvSpPr>
          <p:nvPr>
            <p:ph type="ftr" sz="quarter" idx="11"/>
          </p:nvPr>
        </p:nvSpPr>
        <p:spPr>
          <a:xfrm>
            <a:off x="1216573" y="6144611"/>
            <a:ext cx="3069020" cy="361977"/>
          </a:xfrm>
        </p:spPr>
        <p:txBody>
          <a:bodyPr vert="horz" lIns="91440" tIns="45720" rIns="91440" bIns="45720" rtlCol="0" anchor="ctr">
            <a:normAutofit/>
          </a:bodyPr>
          <a:lstStyle/>
          <a:p>
            <a:pPr>
              <a:spcAft>
                <a:spcPts val="600"/>
              </a:spcAft>
              <a:defRPr/>
            </a:pPr>
            <a:r>
              <a:rPr lang="en-US" sz="1000" kern="1200">
                <a:solidFill>
                  <a:schemeClr val="tx1"/>
                </a:solidFill>
                <a:latin typeface="Calibri" panose="020F0502020204030204"/>
                <a:ea typeface="+mn-ea"/>
                <a:cs typeface="+mn-cs"/>
              </a:rPr>
              <a:t>Zawody przyszłości - Kierunek: Mars</a:t>
            </a:r>
          </a:p>
        </p:txBody>
      </p:sp>
    </p:spTree>
    <p:extLst>
      <p:ext uri="{BB962C8B-B14F-4D97-AF65-F5344CB8AC3E}">
        <p14:creationId xmlns:p14="http://schemas.microsoft.com/office/powerpoint/2010/main" val="2560907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az 7">
            <a:extLst>
              <a:ext uri="{FF2B5EF4-FFF2-40B4-BE49-F238E27FC236}">
                <a16:creationId xmlns:a16="http://schemas.microsoft.com/office/drawing/2014/main" id="{5B30A98F-E630-40BD-97DF-E05F4AD37F0D}"/>
              </a:ext>
            </a:extLst>
          </p:cNvPr>
          <p:cNvPicPr>
            <a:picLocks noChangeAspect="1"/>
          </p:cNvPicPr>
          <p:nvPr/>
        </p:nvPicPr>
        <p:blipFill rotWithShape="1">
          <a:blip r:embed="rId2"/>
          <a:srcRect r="11111"/>
          <a:stretch/>
        </p:blipFill>
        <p:spPr>
          <a:xfrm>
            <a:off x="20" y="1"/>
            <a:ext cx="12191980" cy="6857999"/>
          </a:xfrm>
          <a:prstGeom prst="rect">
            <a:avLst/>
          </a:prstGeom>
        </p:spPr>
      </p:pic>
      <p:sp>
        <p:nvSpPr>
          <p:cNvPr id="22"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ytuł 1">
            <a:extLst>
              <a:ext uri="{FF2B5EF4-FFF2-40B4-BE49-F238E27FC236}">
                <a16:creationId xmlns:a16="http://schemas.microsoft.com/office/drawing/2014/main" id="{B74A2770-CF96-47DB-9ADB-3B09941622C9}"/>
              </a:ext>
            </a:extLst>
          </p:cNvPr>
          <p:cNvSpPr>
            <a:spLocks noGrp="1"/>
          </p:cNvSpPr>
          <p:nvPr>
            <p:ph type="title"/>
          </p:nvPr>
        </p:nvSpPr>
        <p:spPr>
          <a:xfrm>
            <a:off x="645054" y="1946147"/>
            <a:ext cx="4204137" cy="1342754"/>
          </a:xfrm>
        </p:spPr>
        <p:txBody>
          <a:bodyPr>
            <a:normAutofit/>
          </a:bodyPr>
          <a:lstStyle/>
          <a:p>
            <a:pPr algn="ctr"/>
            <a:r>
              <a:rPr lang="pl-PL" sz="3600">
                <a:latin typeface="Times New Roman"/>
                <a:cs typeface="Calibri Light"/>
              </a:rPr>
              <a:t>Pomoc</a:t>
            </a:r>
          </a:p>
        </p:txBody>
      </p:sp>
      <p:cxnSp>
        <p:nvCxnSpPr>
          <p:cNvPr id="23" name="Straight Connector 26">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Symbol zastępczy zawartości 2">
            <a:extLst>
              <a:ext uri="{FF2B5EF4-FFF2-40B4-BE49-F238E27FC236}">
                <a16:creationId xmlns:a16="http://schemas.microsoft.com/office/drawing/2014/main" id="{2166839E-F443-420A-9D32-26504C28CA41}"/>
              </a:ext>
            </a:extLst>
          </p:cNvPr>
          <p:cNvSpPr>
            <a:spLocks noGrp="1"/>
          </p:cNvSpPr>
          <p:nvPr>
            <p:ph idx="1"/>
          </p:nvPr>
        </p:nvSpPr>
        <p:spPr>
          <a:xfrm>
            <a:off x="525516" y="3417573"/>
            <a:ext cx="4593021" cy="2619839"/>
          </a:xfrm>
        </p:spPr>
        <p:txBody>
          <a:bodyPr vert="horz" lIns="91440" tIns="45720" rIns="91440" bIns="45720" rtlCol="0" anchor="ctr">
            <a:normAutofit/>
          </a:bodyPr>
          <a:lstStyle/>
          <a:p>
            <a:pPr marL="0" indent="0">
              <a:buNone/>
            </a:pPr>
            <a:r>
              <a:rPr lang="pl-PL" sz="1500">
                <a:latin typeface="Times New Roman"/>
                <a:ea typeface="+mn-lt"/>
                <a:cs typeface="+mn-lt"/>
              </a:rPr>
              <a:t>   Dodatkowo opiekunowie będą zajmowali się doradzaniem ludziom na ziemi (przed wylotem na Marsa) odnośnie tego, co powinni ze sobą zabrać, ile powinien ważyć bagaż, jakie są ograniczenia, uwzględniając zamierzony czas pobytu przez daną osobe. Na </a:t>
            </a:r>
            <a:r>
              <a:rPr lang="pl-PL" sz="1500" dirty="0">
                <a:latin typeface="Times New Roman"/>
                <a:ea typeface="+mn-lt"/>
                <a:cs typeface="+mn-lt"/>
              </a:rPr>
              <a:t>Czerwonej Planecie nie będą w stanie zakupić żywności ani niezbędnych artykułów, takowy doradca-opiekun </a:t>
            </a:r>
            <a:r>
              <a:rPr lang="pl-PL" sz="1500">
                <a:latin typeface="Times New Roman"/>
                <a:ea typeface="+mn-lt"/>
                <a:cs typeface="+mn-lt"/>
              </a:rPr>
              <a:t>musiałby indywidualnie dobrać plan żywieniowy oraz pomóc w spakowaniu się danej jednostce w zależności od preferencji. Jedzenie byłoby na początku </a:t>
            </a:r>
            <a:r>
              <a:rPr lang="pl-PL" sz="1500" dirty="0">
                <a:latin typeface="Times New Roman"/>
                <a:ea typeface="+mn-lt"/>
                <a:cs typeface="+mn-lt"/>
              </a:rPr>
              <a:t>zależne od upraw żywności na nowo skolonizowanej planecie. </a:t>
            </a:r>
          </a:p>
          <a:p>
            <a:pPr marL="0" indent="0">
              <a:buNone/>
            </a:pPr>
            <a:endParaRPr lang="pl-PL" sz="1500">
              <a:ea typeface="+mn-lt"/>
              <a:cs typeface="+mn-lt"/>
            </a:endParaRPr>
          </a:p>
        </p:txBody>
      </p:sp>
      <p:sp>
        <p:nvSpPr>
          <p:cNvPr id="4" name="Symbol zastępczy stopki 3">
            <a:extLst>
              <a:ext uri="{FF2B5EF4-FFF2-40B4-BE49-F238E27FC236}">
                <a16:creationId xmlns:a16="http://schemas.microsoft.com/office/drawing/2014/main" id="{CF5E2967-76A1-4A40-8D34-F2B80158EAF7}"/>
              </a:ext>
            </a:extLst>
          </p:cNvPr>
          <p:cNvSpPr>
            <a:spLocks noGrp="1"/>
          </p:cNvSpPr>
          <p:nvPr>
            <p:ph type="ftr" sz="quarter" idx="11"/>
          </p:nvPr>
        </p:nvSpPr>
        <p:spPr>
          <a:xfrm>
            <a:off x="1216573" y="6144611"/>
            <a:ext cx="3069020" cy="361977"/>
          </a:xfrm>
        </p:spPr>
        <p:txBody>
          <a:bodyPr>
            <a:normAutofit/>
          </a:bodyPr>
          <a:lstStyle/>
          <a:p>
            <a:pPr>
              <a:spcAft>
                <a:spcPts val="600"/>
              </a:spcAft>
            </a:pPr>
            <a:r>
              <a:rPr lang="en-US" sz="1000">
                <a:solidFill>
                  <a:schemeClr val="tx1"/>
                </a:solidFill>
              </a:rPr>
              <a:t>Zawody przyszłości - Kierunek: Mars</a:t>
            </a:r>
          </a:p>
        </p:txBody>
      </p:sp>
    </p:spTree>
    <p:extLst>
      <p:ext uri="{BB962C8B-B14F-4D97-AF65-F5344CB8AC3E}">
        <p14:creationId xmlns:p14="http://schemas.microsoft.com/office/powerpoint/2010/main" val="2655925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6" descr="Obraz zawierający ciemny, nocne niebo&#10;&#10;Opis wygenerowany automatycznie">
            <a:extLst>
              <a:ext uri="{FF2B5EF4-FFF2-40B4-BE49-F238E27FC236}">
                <a16:creationId xmlns:a16="http://schemas.microsoft.com/office/drawing/2014/main" id="{61E662B8-3F1D-4D2E-AFE0-FFCF834D1049}"/>
              </a:ext>
            </a:extLst>
          </p:cNvPr>
          <p:cNvPicPr>
            <a:picLocks noChangeAspect="1"/>
          </p:cNvPicPr>
          <p:nvPr/>
        </p:nvPicPr>
        <p:blipFill>
          <a:blip r:embed="rId2"/>
          <a:stretch>
            <a:fillRect/>
          </a:stretch>
        </p:blipFill>
        <p:spPr>
          <a:xfrm>
            <a:off x="2146" y="-4159"/>
            <a:ext cx="12245788" cy="6865844"/>
          </a:xfrm>
          <a:prstGeom prst="rect">
            <a:avLst/>
          </a:prstGeom>
        </p:spPr>
      </p:pic>
      <p:sp>
        <p:nvSpPr>
          <p:cNvPr id="2" name="Tytuł 1">
            <a:extLst>
              <a:ext uri="{FF2B5EF4-FFF2-40B4-BE49-F238E27FC236}">
                <a16:creationId xmlns:a16="http://schemas.microsoft.com/office/drawing/2014/main" id="{F6E05F14-6179-4E31-85C8-E5BD1E1E52A6}"/>
              </a:ext>
            </a:extLst>
          </p:cNvPr>
          <p:cNvSpPr>
            <a:spLocks noGrp="1"/>
          </p:cNvSpPr>
          <p:nvPr>
            <p:ph type="title"/>
          </p:nvPr>
        </p:nvSpPr>
        <p:spPr>
          <a:xfrm>
            <a:off x="3467637" y="2133917"/>
            <a:ext cx="5245995" cy="1336295"/>
          </a:xfrm>
        </p:spPr>
        <p:txBody>
          <a:bodyPr/>
          <a:lstStyle/>
          <a:p>
            <a:r>
              <a:rPr lang="pl-PL">
                <a:solidFill>
                  <a:srgbClr val="E88C02"/>
                </a:solidFill>
                <a:latin typeface="Times New Roman"/>
                <a:cs typeface="Calibri Light"/>
              </a:rPr>
              <a:t>Dziękujemy za uwagę</a:t>
            </a:r>
            <a:endParaRPr lang="pl-PL">
              <a:solidFill>
                <a:srgbClr val="E88C02"/>
              </a:solidFill>
              <a:latin typeface="Times New Roman"/>
              <a:cs typeface="Times New Roman"/>
            </a:endParaRPr>
          </a:p>
        </p:txBody>
      </p:sp>
      <p:sp>
        <p:nvSpPr>
          <p:cNvPr id="4" name="Symbol zastępczy stopki 3">
            <a:extLst>
              <a:ext uri="{FF2B5EF4-FFF2-40B4-BE49-F238E27FC236}">
                <a16:creationId xmlns:a16="http://schemas.microsoft.com/office/drawing/2014/main" id="{30DB3ADA-5F09-46DB-BB7E-16C579B81773}"/>
              </a:ext>
            </a:extLst>
          </p:cNvPr>
          <p:cNvSpPr>
            <a:spLocks noGrp="1"/>
          </p:cNvSpPr>
          <p:nvPr>
            <p:ph type="ftr" sz="quarter" idx="11"/>
          </p:nvPr>
        </p:nvSpPr>
        <p:spPr/>
        <p:txBody>
          <a:bodyPr/>
          <a:lstStyle/>
          <a:p>
            <a:r>
              <a:rPr lang="en-US"/>
              <a:t>Zawody przyszłości - Kierunek: Mars</a:t>
            </a:r>
          </a:p>
        </p:txBody>
      </p:sp>
      <p:sp>
        <p:nvSpPr>
          <p:cNvPr id="5" name="pole tekstowe 4">
            <a:extLst>
              <a:ext uri="{FF2B5EF4-FFF2-40B4-BE49-F238E27FC236}">
                <a16:creationId xmlns:a16="http://schemas.microsoft.com/office/drawing/2014/main" id="{6FDA760D-BB8E-4A79-A5F2-C97D469AAB74}"/>
              </a:ext>
            </a:extLst>
          </p:cNvPr>
          <p:cNvSpPr txBox="1"/>
          <p:nvPr/>
        </p:nvSpPr>
        <p:spPr>
          <a:xfrm>
            <a:off x="2632057" y="5431634"/>
            <a:ext cx="69395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a:solidFill>
                  <a:srgbClr val="E88C02"/>
                </a:solidFill>
                <a:latin typeface="Times New Roman"/>
                <a:cs typeface="Times New Roman"/>
              </a:rPr>
              <a:t>Mateusz Mańkowski &amp; Paweł Szczepaniak &amp; Szymon Radziwinowicz</a:t>
            </a:r>
          </a:p>
        </p:txBody>
      </p:sp>
    </p:spTree>
    <p:extLst>
      <p:ext uri="{BB962C8B-B14F-4D97-AF65-F5344CB8AC3E}">
        <p14:creationId xmlns:p14="http://schemas.microsoft.com/office/powerpoint/2010/main" val="46415054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1145</Words>
  <Application>Microsoft Office PowerPoint</Application>
  <PresentationFormat>Panoramiczny</PresentationFormat>
  <Paragraphs>28</Paragraphs>
  <Slides>8</Slides>
  <Notes>0</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8</vt:i4>
      </vt:variant>
    </vt:vector>
  </HeadingPairs>
  <TitlesOfParts>
    <vt:vector size="13" baseType="lpstr">
      <vt:lpstr>Arial</vt:lpstr>
      <vt:lpstr>Calibri</vt:lpstr>
      <vt:lpstr>Calibri Light</vt:lpstr>
      <vt:lpstr>Times New Roman</vt:lpstr>
      <vt:lpstr>Office Theme</vt:lpstr>
      <vt:lpstr> osoba zajmująca się przygotowywaniem  kolonistów do życia na Marsie</vt:lpstr>
      <vt:lpstr>Opiekun </vt:lpstr>
      <vt:lpstr>Kształcenie</vt:lpstr>
      <vt:lpstr>Cechy fizyczne i psychiczne</vt:lpstr>
      <vt:lpstr>Zakres obowiązków, czyli czym będzie się zajmował opiekun.</vt:lpstr>
      <vt:lpstr>Ochrona </vt:lpstr>
      <vt:lpstr>Pomoc</vt:lpstr>
      <vt:lpstr>Dziękujemy za uwagę</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Kris</dc:creator>
  <cp:lastModifiedBy>Krzysztof Pobereżny</cp:lastModifiedBy>
  <cp:revision>71</cp:revision>
  <dcterms:created xsi:type="dcterms:W3CDTF">2021-03-23T12:57:43Z</dcterms:created>
  <dcterms:modified xsi:type="dcterms:W3CDTF">2021-04-17T16:06:31Z</dcterms:modified>
</cp:coreProperties>
</file>